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93550" r:id="rId4"/>
  </p:sldMasterIdLst>
  <p:notesMasterIdLst>
    <p:notesMasterId r:id="rId10"/>
  </p:notesMasterIdLst>
  <p:handoutMasterIdLst>
    <p:handoutMasterId r:id="rId11"/>
  </p:handoutMasterIdLst>
  <p:sldIdLst>
    <p:sldId id="464" r:id="rId5"/>
    <p:sldId id="523" r:id="rId6"/>
    <p:sldId id="522" r:id="rId7"/>
    <p:sldId id="525" r:id="rId8"/>
    <p:sldId id="527" r:id="rId9"/>
  </p:sldIdLst>
  <p:sldSz cx="12195175" cy="6859588"/>
  <p:notesSz cx="6797675" cy="9928225"/>
  <p:custDataLst>
    <p:tags r:id="rId12"/>
  </p:custDataLst>
  <p:defaultTextStyle>
    <a:defPPr>
      <a:defRPr lang="en-US"/>
    </a:defPPr>
    <a:lvl1pPr marL="0" algn="l" defTabSz="609758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1pPr>
    <a:lvl2pPr marL="609758" algn="l" defTabSz="609758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2pPr>
    <a:lvl3pPr marL="1219518" algn="l" defTabSz="609758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3pPr>
    <a:lvl4pPr marL="1829275" algn="l" defTabSz="609758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4pPr>
    <a:lvl5pPr marL="2439035" algn="l" defTabSz="609758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5pPr>
    <a:lvl6pPr marL="3048793" algn="l" defTabSz="609758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6pPr>
    <a:lvl7pPr marL="3658551" algn="l" defTabSz="609758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7pPr>
    <a:lvl8pPr marL="4268309" algn="l" defTabSz="609758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8pPr>
    <a:lvl9pPr marL="4878068" algn="l" defTabSz="609758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720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latima Company" initials="BC" lastIdx="1" clrIdx="0">
    <p:extLst/>
  </p:cmAuthor>
  <p:cmAuthor id="2" name="Belatima Company" initials="BC [2]" lastIdx="1" clrIdx="1">
    <p:extLst/>
  </p:cmAuthor>
  <p:cmAuthor id="3" name="Belatima Company" initials="BC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loop="1"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DEDED"/>
    <a:srgbClr val="E6E6E6"/>
    <a:srgbClr val="EAEAEA"/>
    <a:srgbClr val="C40026"/>
    <a:srgbClr val="00335B"/>
    <a:srgbClr val="FFFFFF"/>
    <a:srgbClr val="010000"/>
    <a:srgbClr val="EEEDED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FECB4D8-DB02-4DC6-A0A2-4F2EBAE1DC90}" styleName="Mittlere Formatvorlage 1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7CE84F3-28C3-443E-9E96-99CF82512B78}" styleName="Dunkle Formatvorlage 1 - Akz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unkle Formatvorlage 1 - Akz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unkle Formatvorlage 1 - Akz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unkle Formatvorlage 1 - Akz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27F97BB-C833-4FB7-BDE5-3F7075034690}" styleName="Designformatvorlage 2 - Akz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Designformatvorlage 1 - Akz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0856" autoAdjust="0"/>
  </p:normalViewPr>
  <p:slideViewPr>
    <p:cSldViewPr snapToGrid="0">
      <p:cViewPr varScale="1">
        <p:scale>
          <a:sx n="119" d="100"/>
          <a:sy n="119" d="100"/>
        </p:scale>
        <p:origin x="96" y="258"/>
      </p:cViewPr>
      <p:guideLst>
        <p:guide orient="horz" pos="4720"/>
        <p:guide pos="3841"/>
      </p:guideLst>
    </p:cSldViewPr>
  </p:slideViewPr>
  <p:outlineViewPr>
    <p:cViewPr>
      <p:scale>
        <a:sx n="33" d="100"/>
        <a:sy n="33" d="100"/>
      </p:scale>
      <p:origin x="0" y="-33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8" d="100"/>
        <a:sy n="98" d="100"/>
      </p:scale>
      <p:origin x="0" y="0"/>
    </p:cViewPr>
  </p:sorterViewPr>
  <p:notesViewPr>
    <p:cSldViewPr snapToGrid="0" showGuides="1">
      <p:cViewPr varScale="1">
        <p:scale>
          <a:sx n="107" d="100"/>
          <a:sy n="107" d="100"/>
        </p:scale>
        <p:origin x="5172" y="12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862" cy="495873"/>
          </a:xfrm>
          <a:prstGeom prst="rect">
            <a:avLst/>
          </a:prstGeom>
        </p:spPr>
        <p:txBody>
          <a:bodyPr vert="horz" lIns="88230" tIns="44115" rIns="88230" bIns="44115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295" y="0"/>
            <a:ext cx="2945862" cy="495873"/>
          </a:xfrm>
          <a:prstGeom prst="rect">
            <a:avLst/>
          </a:prstGeom>
        </p:spPr>
        <p:txBody>
          <a:bodyPr vert="horz" lIns="88230" tIns="44115" rIns="88230" bIns="44115" rtlCol="0"/>
          <a:lstStyle>
            <a:lvl1pPr algn="r">
              <a:defRPr sz="1200"/>
            </a:lvl1pPr>
          </a:lstStyle>
          <a:p>
            <a:fld id="{7FD8C188-00C6-46F1-8CED-F01BD31E4433}" type="datetimeFigureOut">
              <a:rPr lang="de-DE" smtClean="0"/>
              <a:t>25.04.2019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9430812"/>
            <a:ext cx="2945862" cy="495873"/>
          </a:xfrm>
          <a:prstGeom prst="rect">
            <a:avLst/>
          </a:prstGeom>
        </p:spPr>
        <p:txBody>
          <a:bodyPr vert="horz" lIns="88230" tIns="44115" rIns="88230" bIns="44115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295" y="9430812"/>
            <a:ext cx="2945862" cy="495873"/>
          </a:xfrm>
          <a:prstGeom prst="rect">
            <a:avLst/>
          </a:prstGeom>
        </p:spPr>
        <p:txBody>
          <a:bodyPr vert="horz" lIns="88230" tIns="44115" rIns="88230" bIns="44115" rtlCol="0" anchor="b"/>
          <a:lstStyle>
            <a:lvl1pPr algn="r">
              <a:defRPr sz="1200"/>
            </a:lvl1pPr>
          </a:lstStyle>
          <a:p>
            <a:fld id="{8933E69D-3B21-4381-BE0F-007CE241019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307250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tiff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976" cy="497299"/>
          </a:xfrm>
          <a:prstGeom prst="rect">
            <a:avLst/>
          </a:prstGeom>
        </p:spPr>
        <p:txBody>
          <a:bodyPr vert="horz" lIns="88230" tIns="44115" rIns="88230" bIns="44115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645" y="0"/>
            <a:ext cx="2945976" cy="497299"/>
          </a:xfrm>
          <a:prstGeom prst="rect">
            <a:avLst/>
          </a:prstGeom>
        </p:spPr>
        <p:txBody>
          <a:bodyPr vert="horz" lIns="88230" tIns="44115" rIns="88230" bIns="44115" rtlCol="0"/>
          <a:lstStyle>
            <a:lvl1pPr algn="r">
              <a:defRPr sz="1200"/>
            </a:lvl1pPr>
          </a:lstStyle>
          <a:p>
            <a:fld id="{7DF1D401-158B-4B2B-A98D-403A2BA6A3BF}" type="datetimeFigureOut">
              <a:rPr lang="de-DE" smtClean="0"/>
              <a:t>25.04.2019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8287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230" tIns="44115" rIns="88230" bIns="44115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085" y="4715463"/>
            <a:ext cx="5437507" cy="4469034"/>
          </a:xfrm>
          <a:prstGeom prst="rect">
            <a:avLst/>
          </a:prstGeom>
        </p:spPr>
        <p:txBody>
          <a:bodyPr vert="horz" lIns="88230" tIns="44115" rIns="88230" bIns="44115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30927"/>
            <a:ext cx="2945976" cy="495080"/>
          </a:xfrm>
          <a:prstGeom prst="rect">
            <a:avLst/>
          </a:prstGeom>
        </p:spPr>
        <p:txBody>
          <a:bodyPr vert="horz" lIns="88230" tIns="44115" rIns="88230" bIns="44115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645" y="9430927"/>
            <a:ext cx="2945976" cy="495080"/>
          </a:xfrm>
          <a:prstGeom prst="rect">
            <a:avLst/>
          </a:prstGeom>
        </p:spPr>
        <p:txBody>
          <a:bodyPr vert="horz" lIns="88230" tIns="44115" rIns="88230" bIns="44115" rtlCol="0" anchor="b"/>
          <a:lstStyle>
            <a:lvl1pPr algn="r">
              <a:defRPr sz="1200"/>
            </a:lvl1pPr>
          </a:lstStyle>
          <a:p>
            <a:fld id="{D47F0BAD-2B0D-418F-8B6F-40611FA0EE5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129449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80650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403250" algn="l" defTabSz="80650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806501" algn="l" defTabSz="80650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209751" algn="l" defTabSz="80650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613002" algn="l" defTabSz="80650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016252" algn="l" defTabSz="80650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419502" algn="l" defTabSz="80650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2822753" algn="l" defTabSz="80650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226003" algn="l" defTabSz="806501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Weniger API-Kommunikation als bei </a:t>
            </a:r>
            <a:r>
              <a:rPr lang="de-DE" dirty="0" err="1"/>
              <a:t>PaaS</a:t>
            </a:r>
            <a:r>
              <a:rPr lang="de-DE" dirty="0"/>
              <a:t>,</a:t>
            </a:r>
            <a:r>
              <a:rPr lang="de-DE" baseline="0" dirty="0"/>
              <a:t> </a:t>
            </a:r>
            <a:r>
              <a:rPr lang="de-DE" baseline="0" dirty="0" err="1"/>
              <a:t>Serverless</a:t>
            </a:r>
            <a:r>
              <a:rPr lang="de-DE" baseline="0" dirty="0"/>
              <a:t>-Service übernimmt vieles selbst (Skalierung)</a:t>
            </a:r>
          </a:p>
          <a:p>
            <a:pPr marL="171450" indent="-171450">
              <a:buFontTx/>
              <a:buChar char="-"/>
            </a:pPr>
            <a:endParaRPr lang="de-DE" baseline="0" dirty="0"/>
          </a:p>
          <a:p>
            <a:pPr marL="0" indent="0">
              <a:buFontTx/>
              <a:buNone/>
            </a:pPr>
            <a:r>
              <a:rPr lang="de-DE" baseline="0" dirty="0"/>
              <a:t>Vorteile:</a:t>
            </a:r>
          </a:p>
          <a:p>
            <a:pPr marL="171450" indent="-171450">
              <a:buFontTx/>
              <a:buChar char="-"/>
            </a:pPr>
            <a:r>
              <a:rPr lang="de-DE" baseline="0" dirty="0" err="1"/>
              <a:t>Autom</a:t>
            </a:r>
            <a:r>
              <a:rPr lang="de-DE" baseline="0" dirty="0"/>
              <a:t>. </a:t>
            </a:r>
            <a:r>
              <a:rPr lang="de-DE" baseline="0" dirty="0" err="1"/>
              <a:t>Kapazitätsmgmt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Konzentration auf Source Code</a:t>
            </a:r>
          </a:p>
          <a:p>
            <a:pPr marL="171450" indent="-171450">
              <a:buFontTx/>
              <a:buChar char="-"/>
            </a:pPr>
            <a:endParaRPr lang="de-DE" baseline="0" dirty="0"/>
          </a:p>
          <a:p>
            <a:pPr marL="0" indent="0">
              <a:buFontTx/>
              <a:buNone/>
            </a:pPr>
            <a:r>
              <a:rPr lang="de-DE" baseline="0" dirty="0"/>
              <a:t>Nachteile: Kontrollverlust und erhöhtes </a:t>
            </a:r>
            <a:r>
              <a:rPr lang="de-DE" baseline="0" dirty="0" err="1"/>
              <a:t>Lockin</a:t>
            </a:r>
            <a:r>
              <a:rPr lang="de-DE" baseline="0" dirty="0"/>
              <a:t>-Risiko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F0BAD-2B0D-418F-8B6F-40611FA0EE5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782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Weniger API-Kommunikation als bei </a:t>
            </a:r>
            <a:r>
              <a:rPr lang="de-DE" dirty="0" err="1"/>
              <a:t>PaaS</a:t>
            </a:r>
            <a:r>
              <a:rPr lang="de-DE" dirty="0"/>
              <a:t>,</a:t>
            </a:r>
            <a:r>
              <a:rPr lang="de-DE" baseline="0" dirty="0"/>
              <a:t> </a:t>
            </a:r>
            <a:r>
              <a:rPr lang="de-DE" baseline="0" dirty="0" err="1"/>
              <a:t>Serverless</a:t>
            </a:r>
            <a:r>
              <a:rPr lang="de-DE" baseline="0" dirty="0"/>
              <a:t>-Service übernimmt vieles selbst (Skalierung)</a:t>
            </a:r>
          </a:p>
          <a:p>
            <a:pPr marL="171450" indent="-171450">
              <a:buFontTx/>
              <a:buChar char="-"/>
            </a:pPr>
            <a:endParaRPr lang="de-DE" baseline="0" dirty="0"/>
          </a:p>
          <a:p>
            <a:pPr marL="0" indent="0">
              <a:buFontTx/>
              <a:buNone/>
            </a:pPr>
            <a:r>
              <a:rPr lang="de-DE" baseline="0" dirty="0"/>
              <a:t>Vorteile:</a:t>
            </a:r>
          </a:p>
          <a:p>
            <a:pPr marL="171450" indent="-171450">
              <a:buFontTx/>
              <a:buChar char="-"/>
            </a:pPr>
            <a:r>
              <a:rPr lang="de-DE" baseline="0" dirty="0" err="1"/>
              <a:t>Autom</a:t>
            </a:r>
            <a:r>
              <a:rPr lang="de-DE" baseline="0" dirty="0"/>
              <a:t>. </a:t>
            </a:r>
            <a:r>
              <a:rPr lang="de-DE" baseline="0" dirty="0" err="1"/>
              <a:t>Kapazitätsmgmt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Konzentration auf Source Code</a:t>
            </a:r>
          </a:p>
          <a:p>
            <a:pPr marL="171450" indent="-171450">
              <a:buFontTx/>
              <a:buChar char="-"/>
            </a:pPr>
            <a:endParaRPr lang="de-DE" baseline="0" dirty="0"/>
          </a:p>
          <a:p>
            <a:pPr marL="0" indent="0">
              <a:buFontTx/>
              <a:buNone/>
            </a:pPr>
            <a:r>
              <a:rPr lang="de-DE" baseline="0" dirty="0"/>
              <a:t>Nachteile: Kontrollverlust und erhöhtes </a:t>
            </a:r>
            <a:r>
              <a:rPr lang="de-DE" baseline="0" dirty="0" err="1"/>
              <a:t>Lockin</a:t>
            </a:r>
            <a:r>
              <a:rPr lang="de-DE" baseline="0" dirty="0"/>
              <a:t>-Risiko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F0BAD-2B0D-418F-8B6F-40611FA0EE5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0915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251975" y="1017588"/>
            <a:ext cx="11689200" cy="5580000"/>
          </a:xfrm>
          <a:ln w="3175">
            <a:solidFill>
              <a:srgbClr val="BFC9D2"/>
            </a:solidFill>
          </a:ln>
        </p:spPr>
        <p:txBody>
          <a:bodyPr lIns="127008" tIns="127008"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30000" y="1260000"/>
            <a:ext cx="10916837" cy="581698"/>
          </a:xfrm>
        </p:spPr>
        <p:txBody>
          <a:bodyPr/>
          <a:lstStyle>
            <a:lvl1pPr>
              <a:defRPr sz="4200"/>
            </a:lvl1pPr>
          </a:lstStyle>
          <a:p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30000" y="1857201"/>
            <a:ext cx="10916837" cy="30777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accent1"/>
                </a:solidFill>
              </a:defRPr>
            </a:lvl1pPr>
            <a:lvl2pPr marL="403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065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097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130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16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195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2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260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021740" y="6287925"/>
            <a:ext cx="1919435" cy="307777"/>
          </a:xfrm>
          <a:solidFill>
            <a:schemeClr val="bg1"/>
          </a:solidFill>
        </p:spPr>
        <p:txBody>
          <a:bodyPr wrap="none"/>
          <a:lstStyle>
            <a:lvl1pPr algn="r"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Datum hinzufügen</a:t>
            </a:r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737" y="-58698"/>
            <a:ext cx="1516673" cy="10765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20435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-Chart2">
    <p:bg>
      <p:bgPr>
        <a:solidFill>
          <a:srgbClr val="FAFAFA">
            <a:alpha val="9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/>
          <p:cNvSpPr>
            <a:spLocks noGrp="1"/>
          </p:cNvSpPr>
          <p:nvPr>
            <p:ph type="pic" sz="quarter" idx="13"/>
          </p:nvPr>
        </p:nvSpPr>
        <p:spPr>
          <a:xfrm>
            <a:off x="252001" y="1008000"/>
            <a:ext cx="11689200" cy="5580000"/>
          </a:xfrm>
          <a:ln w="3175">
            <a:solidFill>
              <a:srgbClr val="BFC9D2"/>
            </a:solidFill>
          </a:ln>
        </p:spPr>
        <p:txBody>
          <a:bodyPr lIns="127008" tIns="127008">
            <a:noAutofit/>
          </a:bodyPr>
          <a:lstStyle>
            <a:lvl1pPr marL="0" indent="0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6B636-8393-426F-ABBB-084DEE00B5D6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E0BE9-2605-47C0-8F30-F383CC1BC3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4"/>
          </p:nvPr>
        </p:nvSpPr>
        <p:spPr>
          <a:xfrm>
            <a:off x="7225201" y="5166000"/>
            <a:ext cx="4320000" cy="1002152"/>
          </a:xfrm>
          <a:solidFill>
            <a:schemeClr val="bg1"/>
          </a:solidFill>
          <a:ln w="3175">
            <a:solidFill>
              <a:srgbClr val="BFC9D2"/>
            </a:solidFill>
          </a:ln>
        </p:spPr>
        <p:txBody>
          <a:bodyPr wrap="square" lIns="216000" tIns="180000" rIns="180000" bIns="180000" anchor="b" anchorCtr="0">
            <a:spAutoFit/>
          </a:bodyPr>
          <a:lstStyle>
            <a:lvl1pPr marL="0" indent="0">
              <a:spcBef>
                <a:spcPts val="529"/>
              </a:spcBef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0" indent="0">
              <a:spcBef>
                <a:spcPts val="882"/>
              </a:spcBef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2276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/>
          </p:cNvSpPr>
          <p:nvPr userDrawn="1"/>
        </p:nvSpPr>
        <p:spPr>
          <a:xfrm>
            <a:off x="251999" y="1008000"/>
            <a:ext cx="11689200" cy="5580000"/>
          </a:xfrm>
          <a:prstGeom prst="rect">
            <a:avLst/>
          </a:prstGeom>
          <a:solidFill>
            <a:schemeClr val="bg1"/>
          </a:solidFill>
          <a:ln w="3175">
            <a:solidFill>
              <a:srgbClr val="BFC9D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80000" bIns="180000"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7158" y="3429823"/>
            <a:ext cx="10919504" cy="760984"/>
          </a:xfrm>
          <a:prstGeom prst="rect">
            <a:avLst/>
          </a:prstGeom>
        </p:spPr>
        <p:txBody>
          <a:bodyPr bIns="95256" anchor="ctr" anchorCtr="0"/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2C5C5-55BF-4505-A5DA-FB64155FA559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E0BE9-2605-47C0-8F30-F383CC1BC3CC}" type="slidenum">
              <a:rPr lang="de-DE" smtClean="0"/>
              <a:t>‹Nr.›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98866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Organi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/>
          </p:cNvSpPr>
          <p:nvPr userDrawn="1"/>
        </p:nvSpPr>
        <p:spPr>
          <a:xfrm>
            <a:off x="251999" y="1008000"/>
            <a:ext cx="11689200" cy="5580000"/>
          </a:xfrm>
          <a:prstGeom prst="rect">
            <a:avLst/>
          </a:prstGeom>
          <a:solidFill>
            <a:schemeClr val="bg1"/>
          </a:solidFill>
          <a:ln w="3175">
            <a:solidFill>
              <a:srgbClr val="BFC9D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80000" bIns="180000"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62068-361A-4722-90DD-22B9FC81493A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E0BE9-2605-47C0-8F30-F383CC1BC3CC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19861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>
            <a:spLocks/>
          </p:cNvSpPr>
          <p:nvPr userDrawn="1"/>
        </p:nvSpPr>
        <p:spPr>
          <a:xfrm>
            <a:off x="251999" y="1008000"/>
            <a:ext cx="11689200" cy="5580000"/>
          </a:xfrm>
          <a:prstGeom prst="rect">
            <a:avLst/>
          </a:prstGeom>
          <a:solidFill>
            <a:schemeClr val="bg1"/>
          </a:solidFill>
          <a:ln w="3175">
            <a:solidFill>
              <a:srgbClr val="BFC9D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80000" bIns="180000"/>
          <a:lstStyle/>
          <a:p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DB48C-3DC2-498C-9C28-F60892637A78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E0BE9-2605-47C0-8F30-F383CC1BC3CC}" type="slidenum">
              <a:rPr lang="de-DE" smtClean="0"/>
              <a:t>‹Nr.›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58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uf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F4EF3-176E-4C76-A028-4EF4875EB729}" type="datetime1">
              <a:rPr lang="de-AT" smtClean="0"/>
              <a:t>25.04.2019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7B70-74F4-DA40-84CA-561F504B7EB7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extplatzhalter 2"/>
          <p:cNvSpPr>
            <a:spLocks noGrp="1"/>
          </p:cNvSpPr>
          <p:nvPr>
            <p:ph type="body" idx="13" hasCustomPrompt="1"/>
          </p:nvPr>
        </p:nvSpPr>
        <p:spPr>
          <a:xfrm>
            <a:off x="458072" y="1326360"/>
            <a:ext cx="11011490" cy="577714"/>
          </a:xfrm>
          <a:solidFill>
            <a:srgbClr val="0076B4">
              <a:alpha val="90000"/>
            </a:srgbClr>
          </a:solidFill>
          <a:ln w="19050">
            <a:noFill/>
          </a:ln>
        </p:spPr>
        <p:txBody>
          <a:bodyPr lIns="251999" anchor="ctr">
            <a:norm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91" indent="0">
              <a:buNone/>
              <a:defRPr sz="2000" b="1"/>
            </a:lvl2pPr>
            <a:lvl3pPr marL="914583" indent="0">
              <a:buNone/>
              <a:defRPr sz="1800" b="1"/>
            </a:lvl3pPr>
            <a:lvl4pPr marL="1371874" indent="0">
              <a:buNone/>
              <a:defRPr sz="1600" b="1"/>
            </a:lvl4pPr>
            <a:lvl5pPr marL="1829166" indent="0">
              <a:buNone/>
              <a:defRPr sz="1600" b="1"/>
            </a:lvl5pPr>
            <a:lvl6pPr marL="2286457" indent="0">
              <a:buNone/>
              <a:defRPr sz="1600" b="1"/>
            </a:lvl6pPr>
            <a:lvl7pPr marL="2743749" indent="0">
              <a:buNone/>
              <a:defRPr sz="1600" b="1"/>
            </a:lvl7pPr>
            <a:lvl8pPr marL="3201040" indent="0">
              <a:buNone/>
              <a:defRPr sz="1600" b="1"/>
            </a:lvl8pPr>
            <a:lvl9pPr marL="3658332" indent="0">
              <a:buNone/>
              <a:defRPr sz="1600" b="1"/>
            </a:lvl9pPr>
          </a:lstStyle>
          <a:p>
            <a:pPr lvl="0"/>
            <a:r>
              <a:rPr lang="de-DE" dirty="0"/>
              <a:t>TEXT BEARBEITEN</a:t>
            </a:r>
          </a:p>
        </p:txBody>
      </p:sp>
      <p:sp>
        <p:nvSpPr>
          <p:cNvPr id="12" name="Inhaltsplatzhalter 3"/>
          <p:cNvSpPr>
            <a:spLocks noGrp="1"/>
          </p:cNvSpPr>
          <p:nvPr>
            <p:ph sz="half" idx="14"/>
          </p:nvPr>
        </p:nvSpPr>
        <p:spPr>
          <a:xfrm>
            <a:off x="458072" y="2027313"/>
            <a:ext cx="11011490" cy="1233772"/>
          </a:xfrm>
          <a:noFill/>
        </p:spPr>
        <p:txBody>
          <a:bodyPr tIns="216000"/>
          <a:lstStyle>
            <a:lvl1pPr marL="0" marR="0" indent="0" algn="l" defTabSz="91458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6B4"/>
              </a:buClr>
              <a:buSzPct val="85000"/>
              <a:buFont typeface="Arial" charset="0"/>
              <a:buNone/>
              <a:tabLst/>
              <a:defRPr/>
            </a:lvl1pPr>
            <a:lvl2pPr>
              <a:defRPr baseline="0"/>
            </a:lvl2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001" y="351299"/>
            <a:ext cx="9780091" cy="443198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97290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nhalt mit Beschriftung ohne Titel">
    <p:bg>
      <p:bgPr>
        <a:solidFill>
          <a:srgbClr val="FCFBFD">
            <a:alpha val="7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9"/>
          <p:cNvPicPr>
            <a:picLocks/>
          </p:cNvPicPr>
          <p:nvPr userDrawn="1"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70"/>
                    </a14:imgEffect>
                  </a14:imgLayer>
                </a14:imgProps>
              </a:ext>
            </a:extLst>
          </a:blip>
          <a:srcRect t="5643" b="10142"/>
          <a:stretch/>
        </p:blipFill>
        <p:spPr>
          <a:xfrm>
            <a:off x="252066" y="1008233"/>
            <a:ext cx="11703047" cy="5581292"/>
          </a:xfrm>
          <a:prstGeom prst="rect">
            <a:avLst/>
          </a:prstGeom>
        </p:spPr>
      </p:pic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F82E-7C0C-4296-9627-9BB36A175DCF}" type="datetime1">
              <a:rPr lang="de-AT" smtClean="0"/>
              <a:t>25.04.2019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7B70-74F4-DA40-84CA-561F504B7EB7}" type="slidenum">
              <a:rPr lang="de-DE" smtClean="0"/>
              <a:t>‹Nr.›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30001" y="351299"/>
            <a:ext cx="9780091" cy="443198"/>
          </a:xfrm>
        </p:spPr>
        <p:txBody>
          <a:bodyPr/>
          <a:lstStyle/>
          <a:p>
            <a:r>
              <a:rPr lang="de-DE" dirty="0"/>
              <a:t>TITEL BEARBEITEN</a:t>
            </a:r>
          </a:p>
        </p:txBody>
      </p:sp>
      <p:sp>
        <p:nvSpPr>
          <p:cNvPr id="8" name="Rechteck 7"/>
          <p:cNvSpPr/>
          <p:nvPr userDrawn="1"/>
        </p:nvSpPr>
        <p:spPr>
          <a:xfrm>
            <a:off x="1097566" y="1181959"/>
            <a:ext cx="10075090" cy="5177833"/>
          </a:xfrm>
          <a:prstGeom prst="rect">
            <a:avLst/>
          </a:prstGeom>
          <a:solidFill>
            <a:srgbClr val="FAFAF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33" tIns="144033" rIns="144033" bIns="14403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000" dirty="0" err="1"/>
          </a:p>
        </p:txBody>
      </p:sp>
    </p:spTree>
    <p:extLst>
      <p:ext uri="{BB962C8B-B14F-4D97-AF65-F5344CB8AC3E}">
        <p14:creationId xmlns:p14="http://schemas.microsoft.com/office/powerpoint/2010/main" val="1633272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>
            <a:spLocks/>
          </p:cNvSpPr>
          <p:nvPr userDrawn="1"/>
        </p:nvSpPr>
        <p:spPr>
          <a:xfrm>
            <a:off x="251999" y="1008000"/>
            <a:ext cx="11689200" cy="5580000"/>
          </a:xfrm>
          <a:prstGeom prst="rect">
            <a:avLst/>
          </a:prstGeom>
          <a:solidFill>
            <a:schemeClr val="bg1"/>
          </a:solidFill>
          <a:ln w="3175">
            <a:solidFill>
              <a:srgbClr val="BFC9D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80000" bIns="180000"/>
          <a:lstStyle/>
          <a:p>
            <a:endParaRPr lang="de-DE" dirty="0"/>
          </a:p>
        </p:txBody>
      </p:sp>
      <p:sp>
        <p:nvSpPr>
          <p:cNvPr id="10" name="Textplatzhalter 9"/>
          <p:cNvSpPr>
            <a:spLocks noGrp="1" noChangeAspect="1"/>
          </p:cNvSpPr>
          <p:nvPr>
            <p:ph type="body" sz="quarter" idx="13"/>
          </p:nvPr>
        </p:nvSpPr>
        <p:spPr>
          <a:xfrm>
            <a:off x="630002" y="1260000"/>
            <a:ext cx="5271165" cy="1446550"/>
          </a:xfrm>
          <a:ln w="3175">
            <a:noFill/>
          </a:ln>
        </p:spPr>
        <p:txBody>
          <a:bodyPr lIns="0" tIns="0" rIns="0" bIns="0">
            <a:spAutoFit/>
          </a:bodyPr>
          <a:lstStyle>
            <a:lvl1pPr marL="342900" indent="-342900">
              <a:spcBef>
                <a:spcPts val="600"/>
              </a:spcBef>
              <a:buFont typeface="Wingdings 3" panose="05040102010807070707" pitchFamily="18" charset="2"/>
              <a:buChar char="Ò"/>
              <a:defRPr lang="de-DE" sz="24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65113">
              <a:spcBef>
                <a:spcPts val="0"/>
              </a:spcBef>
              <a:buFont typeface="Symbol" panose="05050102010706020507" pitchFamily="18" charset="2"/>
              <a:buChar char="-"/>
              <a:defRPr sz="1800" cap="none" baseline="0">
                <a:solidFill>
                  <a:schemeClr val="tx1"/>
                </a:solidFill>
              </a:defRPr>
            </a:lvl2pPr>
            <a:lvl3pPr marL="363538" indent="-363538">
              <a:spcBef>
                <a:spcPts val="1200"/>
              </a:spcBef>
              <a:buFont typeface="Wingdings 3" panose="05040102010807070707" pitchFamily="18" charset="2"/>
              <a:buChar char="Ò"/>
              <a:defRPr lang="de-DE" sz="2400" b="0" kern="1200" cap="all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628650" indent="-265113">
              <a:spcBef>
                <a:spcPts val="0"/>
              </a:spcBef>
              <a:buFont typeface="Symbol" panose="05050102010706020507" pitchFamily="18" charset="2"/>
              <a:buChar char="-"/>
              <a:defRPr sz="1800">
                <a:solidFill>
                  <a:schemeClr val="accent1"/>
                </a:solidFill>
              </a:defRPr>
            </a:lvl4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23" name="Textplatzhalter 9"/>
          <p:cNvSpPr>
            <a:spLocks noGrp="1" noChangeAspect="1"/>
          </p:cNvSpPr>
          <p:nvPr>
            <p:ph type="body" sz="quarter" idx="14"/>
          </p:nvPr>
        </p:nvSpPr>
        <p:spPr>
          <a:xfrm>
            <a:off x="6282000" y="1260000"/>
            <a:ext cx="5271165" cy="1446550"/>
          </a:xfrm>
          <a:ln w="3175">
            <a:noFill/>
          </a:ln>
        </p:spPr>
        <p:txBody>
          <a:bodyPr lIns="0" tIns="0" rIns="0" bIns="0">
            <a:spAutoFit/>
          </a:bodyPr>
          <a:lstStyle>
            <a:lvl1pPr marL="342900" indent="-342900">
              <a:spcBef>
                <a:spcPts val="600"/>
              </a:spcBef>
              <a:buFont typeface="Wingdings 3" panose="05040102010807070707" pitchFamily="18" charset="2"/>
              <a:buChar char="Ò"/>
              <a:defRPr lang="de-DE" sz="24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65113">
              <a:spcBef>
                <a:spcPts val="0"/>
              </a:spcBef>
              <a:buFont typeface="Symbol" panose="05050102010706020507" pitchFamily="18" charset="2"/>
              <a:buChar char="-"/>
              <a:defRPr sz="1800" cap="none" baseline="0">
                <a:solidFill>
                  <a:schemeClr val="tx1"/>
                </a:solidFill>
              </a:defRPr>
            </a:lvl2pPr>
            <a:lvl3pPr marL="363538" indent="-363538">
              <a:spcBef>
                <a:spcPts val="1200"/>
              </a:spcBef>
              <a:buFont typeface="Wingdings 3" panose="05040102010807070707" pitchFamily="18" charset="2"/>
              <a:buChar char="Ò"/>
              <a:defRPr lang="de-DE" sz="2400" b="0" kern="1200" cap="all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628650" indent="-265113">
              <a:spcBef>
                <a:spcPts val="0"/>
              </a:spcBef>
              <a:buFont typeface="Symbol" panose="05050102010706020507" pitchFamily="18" charset="2"/>
              <a:buChar char="-"/>
              <a:defRPr sz="1800">
                <a:solidFill>
                  <a:schemeClr val="accent1"/>
                </a:solidFill>
              </a:defRPr>
            </a:lvl4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>
          <a:xfrm>
            <a:off x="630001" y="6659487"/>
            <a:ext cx="508077" cy="123111"/>
          </a:xfrm>
        </p:spPr>
        <p:txBody>
          <a:bodyPr/>
          <a:lstStyle/>
          <a:p>
            <a:fld id="{190ECA19-7765-4ABF-8CF6-2094DF39FD21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52000" y="6659487"/>
            <a:ext cx="961125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800">
                <a:solidFill>
                  <a:srgbClr val="646464"/>
                </a:solidFill>
              </a:defRPr>
            </a:lvl1pPr>
          </a:lstStyle>
          <a:p>
            <a:r>
              <a:rPr lang="en-US"/>
              <a:t>Arvato Systems | Azure Bootcamp 2019</a:t>
            </a:r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8077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/>
          </p:cNvSpPr>
          <p:nvPr userDrawn="1"/>
        </p:nvSpPr>
        <p:spPr>
          <a:xfrm>
            <a:off x="251999" y="1008000"/>
            <a:ext cx="11689200" cy="5580000"/>
          </a:xfrm>
          <a:prstGeom prst="rect">
            <a:avLst/>
          </a:prstGeom>
          <a:solidFill>
            <a:schemeClr val="bg1"/>
          </a:solidFill>
          <a:ln w="3175">
            <a:solidFill>
              <a:srgbClr val="BFC9D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1355" tIns="80677" rIns="161355" bIns="80677"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1769A-58B9-47EE-80AB-9C561C8932F0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E0BE9-2605-47C0-8F30-F383CC1BC3CC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629999" y="1260000"/>
            <a:ext cx="10915199" cy="2560701"/>
          </a:xfrm>
        </p:spPr>
        <p:txBody>
          <a:bodyPr/>
          <a:lstStyle>
            <a:lvl5pPr marL="720725" marR="0" indent="-182563" algn="l" defTabSz="8065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tabLst/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95636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/>
          </p:cNvSpPr>
          <p:nvPr userDrawn="1"/>
        </p:nvSpPr>
        <p:spPr>
          <a:xfrm>
            <a:off x="251999" y="1008000"/>
            <a:ext cx="11689200" cy="5580000"/>
          </a:xfrm>
          <a:prstGeom prst="rect">
            <a:avLst/>
          </a:prstGeom>
          <a:solidFill>
            <a:schemeClr val="bg1"/>
          </a:solidFill>
          <a:ln w="3175">
            <a:solidFill>
              <a:srgbClr val="BFC9D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1355" tIns="80677" rIns="161355" bIns="80677"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7F741-F052-46F2-92B0-FD13927FECB4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E0BE9-2605-47C0-8F30-F383CC1BC3CC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>
          <a:xfrm>
            <a:off x="630000" y="1260000"/>
            <a:ext cx="5270400" cy="2560701"/>
          </a:xfrm>
        </p:spPr>
        <p:txBody>
          <a:bodyPr>
            <a:spAutoFit/>
          </a:bodyPr>
          <a:lstStyle>
            <a:lvl5pPr>
              <a:defRPr/>
            </a:lvl5pPr>
            <a:lvl6pPr marL="896938" marR="0" indent="-182563" algn="l" defTabSz="8065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tabLst/>
              <a:defRPr/>
            </a:lvl6pPr>
            <a:lvl7pPr marL="1074738" marR="0" indent="-182563" algn="l" defTabSz="8065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tabLst/>
              <a:defRPr/>
            </a:lvl7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2" name="Textplatzhalter 6"/>
          <p:cNvSpPr>
            <a:spLocks noGrp="1"/>
          </p:cNvSpPr>
          <p:nvPr>
            <p:ph type="body" sz="quarter" idx="15"/>
          </p:nvPr>
        </p:nvSpPr>
        <p:spPr>
          <a:xfrm>
            <a:off x="6277075" y="1260000"/>
            <a:ext cx="5270400" cy="2560701"/>
          </a:xfrm>
        </p:spPr>
        <p:txBody>
          <a:bodyPr>
            <a:spAutoFit/>
          </a:bodyPr>
          <a:lstStyle>
            <a:lvl5pPr>
              <a:defRPr/>
            </a:lvl5pPr>
            <a:lvl6pPr marL="896938" marR="0" indent="-182563" algn="l" defTabSz="8065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tabLst/>
              <a:defRPr/>
            </a:lvl6pPr>
            <a:lvl7pPr marL="1074738" marR="0" indent="-182563" algn="l" defTabSz="8065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tabLst/>
              <a:defRPr/>
            </a:lvl7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1477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/>
          </p:cNvSpPr>
          <p:nvPr userDrawn="1"/>
        </p:nvSpPr>
        <p:spPr>
          <a:xfrm>
            <a:off x="251999" y="1008000"/>
            <a:ext cx="11689200" cy="5580000"/>
          </a:xfrm>
          <a:prstGeom prst="rect">
            <a:avLst/>
          </a:prstGeom>
          <a:solidFill>
            <a:schemeClr val="bg1"/>
          </a:solidFill>
          <a:ln w="3175">
            <a:solidFill>
              <a:srgbClr val="BFC9D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80000" bIns="180000"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7C1DF-26B0-4655-83E7-37C9DDE75CAC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E0BE9-2605-47C0-8F30-F383CC1BC3CC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08195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/>
          <p:cNvSpPr>
            <a:spLocks/>
          </p:cNvSpPr>
          <p:nvPr userDrawn="1"/>
        </p:nvSpPr>
        <p:spPr>
          <a:xfrm>
            <a:off x="251999" y="1008000"/>
            <a:ext cx="11689200" cy="5580000"/>
          </a:xfrm>
          <a:prstGeom prst="rect">
            <a:avLst/>
          </a:prstGeom>
          <a:solidFill>
            <a:schemeClr val="bg1"/>
          </a:solidFill>
          <a:ln w="3175">
            <a:solidFill>
              <a:srgbClr val="BFC9D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80000" bIns="180000"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A65E8-5654-4BAF-8445-40324136FD67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10" name="Textplatzhalter 9"/>
          <p:cNvSpPr>
            <a:spLocks noGrp="1" noChangeAspect="1"/>
          </p:cNvSpPr>
          <p:nvPr>
            <p:ph type="body" sz="quarter" idx="13"/>
          </p:nvPr>
        </p:nvSpPr>
        <p:spPr>
          <a:xfrm>
            <a:off x="634336" y="1260000"/>
            <a:ext cx="2032302" cy="2321400"/>
          </a:xfrm>
          <a:ln w="3175">
            <a:solidFill>
              <a:srgbClr val="BFC9D2"/>
            </a:solidFill>
          </a:ln>
        </p:spPr>
        <p:txBody>
          <a:bodyPr lIns="158760" tIns="158760" rIns="127008" bIns="127008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0" indent="0"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66700" indent="-266700">
              <a:defRPr sz="160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22" name="Textplatzhalter 9"/>
          <p:cNvSpPr>
            <a:spLocks noGrp="1" noChangeAspect="1"/>
          </p:cNvSpPr>
          <p:nvPr>
            <p:ph type="body" sz="quarter" idx="23"/>
          </p:nvPr>
        </p:nvSpPr>
        <p:spPr>
          <a:xfrm>
            <a:off x="2854348" y="1260000"/>
            <a:ext cx="2032302" cy="2321400"/>
          </a:xfrm>
          <a:ln w="3175">
            <a:solidFill>
              <a:srgbClr val="BFC9D2"/>
            </a:solidFill>
          </a:ln>
        </p:spPr>
        <p:txBody>
          <a:bodyPr lIns="158760" tIns="158760" rIns="127008" bIns="127008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0" indent="0"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66700" indent="-266700">
              <a:defRPr sz="160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23" name="Textplatzhalter 9"/>
          <p:cNvSpPr>
            <a:spLocks noGrp="1" noChangeAspect="1"/>
          </p:cNvSpPr>
          <p:nvPr>
            <p:ph type="body" sz="quarter" idx="24"/>
          </p:nvPr>
        </p:nvSpPr>
        <p:spPr>
          <a:xfrm>
            <a:off x="5074360" y="1260000"/>
            <a:ext cx="2032302" cy="2321400"/>
          </a:xfrm>
          <a:ln w="3175">
            <a:solidFill>
              <a:srgbClr val="BFC9D2"/>
            </a:solidFill>
          </a:ln>
        </p:spPr>
        <p:txBody>
          <a:bodyPr lIns="158760" tIns="158760" rIns="127008" bIns="127008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0" indent="0"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66700" indent="-266700">
              <a:defRPr sz="160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24" name="Textplatzhalter 9"/>
          <p:cNvSpPr>
            <a:spLocks noGrp="1" noChangeAspect="1"/>
          </p:cNvSpPr>
          <p:nvPr>
            <p:ph type="body" sz="quarter" idx="25"/>
          </p:nvPr>
        </p:nvSpPr>
        <p:spPr>
          <a:xfrm>
            <a:off x="7294372" y="1260000"/>
            <a:ext cx="2032302" cy="2321400"/>
          </a:xfrm>
          <a:ln w="3175">
            <a:solidFill>
              <a:srgbClr val="BFC9D2"/>
            </a:solidFill>
          </a:ln>
        </p:spPr>
        <p:txBody>
          <a:bodyPr lIns="158760" tIns="158760" rIns="127008" bIns="127008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0" indent="0"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66700" indent="-266700">
              <a:defRPr sz="160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25" name="Textplatzhalter 9"/>
          <p:cNvSpPr>
            <a:spLocks noGrp="1" noChangeAspect="1"/>
          </p:cNvSpPr>
          <p:nvPr>
            <p:ph type="body" sz="quarter" idx="26"/>
          </p:nvPr>
        </p:nvSpPr>
        <p:spPr>
          <a:xfrm>
            <a:off x="9514382" y="1260000"/>
            <a:ext cx="2032302" cy="2321400"/>
          </a:xfrm>
          <a:ln w="3175">
            <a:solidFill>
              <a:srgbClr val="BFC9D2"/>
            </a:solidFill>
          </a:ln>
        </p:spPr>
        <p:txBody>
          <a:bodyPr lIns="158760" tIns="158760" rIns="127008" bIns="127008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0" indent="0"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66700" indent="-266700">
              <a:defRPr sz="160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27" name="Textplatzhalter 9"/>
          <p:cNvSpPr>
            <a:spLocks noGrp="1" noChangeAspect="1"/>
          </p:cNvSpPr>
          <p:nvPr>
            <p:ph type="body" sz="quarter" idx="27"/>
          </p:nvPr>
        </p:nvSpPr>
        <p:spPr>
          <a:xfrm>
            <a:off x="634336" y="3833212"/>
            <a:ext cx="2032302" cy="2321400"/>
          </a:xfrm>
          <a:ln w="3175">
            <a:solidFill>
              <a:srgbClr val="BFC9D2"/>
            </a:solidFill>
          </a:ln>
        </p:spPr>
        <p:txBody>
          <a:bodyPr lIns="158760" tIns="158760" rIns="127008" bIns="127008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0" indent="0"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66700" indent="-266700">
              <a:defRPr sz="160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28" name="Textplatzhalter 9"/>
          <p:cNvSpPr>
            <a:spLocks noGrp="1" noChangeAspect="1"/>
          </p:cNvSpPr>
          <p:nvPr>
            <p:ph type="body" sz="quarter" idx="28"/>
          </p:nvPr>
        </p:nvSpPr>
        <p:spPr>
          <a:xfrm>
            <a:off x="2854348" y="3833212"/>
            <a:ext cx="2032302" cy="2321400"/>
          </a:xfrm>
          <a:ln w="3175">
            <a:solidFill>
              <a:srgbClr val="BFC9D2"/>
            </a:solidFill>
          </a:ln>
        </p:spPr>
        <p:txBody>
          <a:bodyPr lIns="158760" tIns="158760" rIns="127008" bIns="127008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0" indent="0"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66700" indent="-266700">
              <a:defRPr sz="160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29" name="Textplatzhalter 9"/>
          <p:cNvSpPr>
            <a:spLocks noGrp="1" noChangeAspect="1"/>
          </p:cNvSpPr>
          <p:nvPr>
            <p:ph type="body" sz="quarter" idx="29"/>
          </p:nvPr>
        </p:nvSpPr>
        <p:spPr>
          <a:xfrm>
            <a:off x="5074360" y="3833212"/>
            <a:ext cx="2032302" cy="2321400"/>
          </a:xfrm>
          <a:ln w="3175">
            <a:solidFill>
              <a:srgbClr val="BFC9D2"/>
            </a:solidFill>
          </a:ln>
        </p:spPr>
        <p:txBody>
          <a:bodyPr lIns="158760" tIns="158760" rIns="127008" bIns="127008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0" indent="0"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66700" indent="-266700">
              <a:defRPr sz="160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30" name="Textplatzhalter 9"/>
          <p:cNvSpPr>
            <a:spLocks noGrp="1" noChangeAspect="1"/>
          </p:cNvSpPr>
          <p:nvPr>
            <p:ph type="body" sz="quarter" idx="30"/>
          </p:nvPr>
        </p:nvSpPr>
        <p:spPr>
          <a:xfrm>
            <a:off x="7294372" y="3833212"/>
            <a:ext cx="2032302" cy="2321400"/>
          </a:xfrm>
          <a:ln w="3175">
            <a:solidFill>
              <a:srgbClr val="BFC9D2"/>
            </a:solidFill>
          </a:ln>
        </p:spPr>
        <p:txBody>
          <a:bodyPr lIns="158760" tIns="158760" rIns="127008" bIns="127008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0" indent="0"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66700" indent="-266700">
              <a:defRPr sz="160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31" name="Textplatzhalter 9"/>
          <p:cNvSpPr>
            <a:spLocks noGrp="1" noChangeAspect="1"/>
          </p:cNvSpPr>
          <p:nvPr>
            <p:ph type="body" sz="quarter" idx="31"/>
          </p:nvPr>
        </p:nvSpPr>
        <p:spPr>
          <a:xfrm>
            <a:off x="9514382" y="3833212"/>
            <a:ext cx="2032302" cy="2321400"/>
          </a:xfrm>
          <a:ln w="3175">
            <a:solidFill>
              <a:srgbClr val="BFC9D2"/>
            </a:solidFill>
          </a:ln>
        </p:spPr>
        <p:txBody>
          <a:bodyPr lIns="158760" tIns="158760" rIns="127008" bIns="127008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0" indent="0"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66700" indent="-266700">
              <a:defRPr sz="160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25200" y="6659487"/>
            <a:ext cx="719999" cy="123111"/>
          </a:xfrm>
        </p:spPr>
        <p:txBody>
          <a:bodyPr/>
          <a:lstStyle/>
          <a:p>
            <a:fld id="{A5FE0BE9-2605-47C0-8F30-F383CC1BC3CC}" type="slidenum">
              <a:rPr lang="de-DE" smtClean="0"/>
              <a:t>‹Nr.›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7450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+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>
            <a:spLocks/>
          </p:cNvSpPr>
          <p:nvPr userDrawn="1"/>
        </p:nvSpPr>
        <p:spPr>
          <a:xfrm>
            <a:off x="251999" y="1008000"/>
            <a:ext cx="11689200" cy="5580000"/>
          </a:xfrm>
          <a:prstGeom prst="rect">
            <a:avLst/>
          </a:prstGeom>
          <a:solidFill>
            <a:schemeClr val="bg1"/>
          </a:solidFill>
          <a:ln w="3175">
            <a:solidFill>
              <a:srgbClr val="BFC9D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1355" tIns="80677" rIns="161355" bIns="80677"/>
          <a:lstStyle/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A42C8-131C-48A3-AE1C-7530C4F3F488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E0BE9-2605-47C0-8F30-F383CC1BC3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4"/>
          </p:nvPr>
        </p:nvSpPr>
        <p:spPr>
          <a:xfrm>
            <a:off x="7333199" y="1260000"/>
            <a:ext cx="4230000" cy="4896000"/>
          </a:xfrm>
          <a:prstGeom prst="rect">
            <a:avLst/>
          </a:prstGeom>
        </p:spPr>
        <p:txBody>
          <a:bodyPr vert="horz" lIns="158760" tIns="158760" anchor="t" anchorCtr="0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5"/>
          </p:nvPr>
        </p:nvSpPr>
        <p:spPr>
          <a:xfrm>
            <a:off x="630000" y="1260000"/>
            <a:ext cx="6300000" cy="2560701"/>
          </a:xfrm>
        </p:spPr>
        <p:txBody>
          <a:bodyPr/>
          <a:lstStyle>
            <a:lvl1pPr marL="0" indent="0">
              <a:buNone/>
              <a:defRPr/>
            </a:lvl1pPr>
            <a:lvl2pPr marL="0" indent="0">
              <a:buNone/>
              <a:defRPr sz="2000" cap="all" baseline="0">
                <a:solidFill>
                  <a:schemeClr val="accent1"/>
                </a:solidFill>
              </a:defRPr>
            </a:lvl2pPr>
            <a:lvl3pPr marL="363538" indent="-363538">
              <a:buFont typeface="Wingdings 3" panose="05040102010807070707" pitchFamily="18" charset="2"/>
              <a:buChar char="Ò"/>
              <a:defRPr sz="2000"/>
            </a:lvl3pPr>
            <a:lvl4pPr marL="539750" indent="-176213">
              <a:defRPr sz="1800"/>
            </a:lvl4pPr>
            <a:lvl5pPr marL="715963" indent="-176213">
              <a:defRPr sz="1600"/>
            </a:lvl5pPr>
            <a:lvl6pPr marL="896938" marR="0" indent="-182563" algn="l" defTabSz="8065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tabLst/>
              <a:defRPr/>
            </a:lvl6pPr>
            <a:lvl7pPr marL="1074738" marR="0" indent="-182563" algn="l" defTabSz="8065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tabLst/>
              <a:defRPr/>
            </a:lvl7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630001" y="129700"/>
            <a:ext cx="6300000" cy="88639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571565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/>
          </p:cNvSpPr>
          <p:nvPr userDrawn="1"/>
        </p:nvSpPr>
        <p:spPr>
          <a:xfrm>
            <a:off x="251999" y="1008000"/>
            <a:ext cx="11689200" cy="5580000"/>
          </a:xfrm>
          <a:prstGeom prst="rect">
            <a:avLst/>
          </a:prstGeom>
          <a:solidFill>
            <a:schemeClr val="bg1"/>
          </a:solidFill>
          <a:ln w="3175">
            <a:solidFill>
              <a:srgbClr val="BFC9D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80000" bIns="180000"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7158" y="3429823"/>
            <a:ext cx="10919504" cy="760984"/>
          </a:xfrm>
          <a:prstGeom prst="rect">
            <a:avLst/>
          </a:prstGeom>
        </p:spPr>
        <p:txBody>
          <a:bodyPr bIns="95256" anchor="ctr" anchorCtr="0"/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3C163-614F-4206-9AE7-2F2FE41BB07A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E0BE9-2605-47C0-8F30-F383CC1BC3CC}" type="slidenum">
              <a:rPr lang="de-DE" smtClean="0"/>
              <a:t>‹Nr.›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17804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-Chart">
    <p:bg>
      <p:bgPr>
        <a:solidFill>
          <a:srgbClr val="FAFAFA">
            <a:alpha val="9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/>
          <p:cNvSpPr>
            <a:spLocks noGrp="1"/>
          </p:cNvSpPr>
          <p:nvPr>
            <p:ph type="pic" sz="quarter" idx="13"/>
          </p:nvPr>
        </p:nvSpPr>
        <p:spPr>
          <a:xfrm>
            <a:off x="252001" y="1008000"/>
            <a:ext cx="11689200" cy="5580000"/>
          </a:xfrm>
          <a:ln w="3175">
            <a:solidFill>
              <a:srgbClr val="BFC9D2"/>
            </a:solidFill>
          </a:ln>
        </p:spPr>
        <p:txBody>
          <a:bodyPr lIns="127008" tIns="127008">
            <a:noAutofit/>
          </a:bodyPr>
          <a:lstStyle>
            <a:lvl1pPr marL="0" indent="0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9905E-6845-4242-8742-F247CDF352A8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E0BE9-2605-47C0-8F30-F383CC1BC3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4"/>
          </p:nvPr>
        </p:nvSpPr>
        <p:spPr>
          <a:xfrm>
            <a:off x="635166" y="5166000"/>
            <a:ext cx="4320000" cy="1002152"/>
          </a:xfrm>
          <a:solidFill>
            <a:schemeClr val="bg1"/>
          </a:solidFill>
          <a:ln w="3175">
            <a:solidFill>
              <a:srgbClr val="BFC9D2"/>
            </a:solidFill>
          </a:ln>
        </p:spPr>
        <p:txBody>
          <a:bodyPr lIns="216000" tIns="180000" rIns="180000" bIns="180000" anchor="b" anchorCtr="0">
            <a:spAutoFit/>
          </a:bodyPr>
          <a:lstStyle>
            <a:lvl1pPr marL="0" indent="0">
              <a:spcBef>
                <a:spcPts val="529"/>
              </a:spcBef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0" indent="0">
              <a:spcBef>
                <a:spcPts val="882"/>
              </a:spcBef>
              <a:buNone/>
              <a:defRPr lang="de-DE" sz="1600" b="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8563608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88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AFAFA">
            <a:alpha val="9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30000" y="1260000"/>
            <a:ext cx="10917543" cy="293003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30001" y="6659487"/>
            <a:ext cx="508077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l">
              <a:defRPr sz="800" b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05D677D-588B-46DF-AB23-3CB8FC6C653A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52000" y="6659487"/>
            <a:ext cx="9611250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800">
                <a:solidFill>
                  <a:srgbClr val="646464"/>
                </a:solidFill>
              </a:defRPr>
            </a:lvl1pPr>
          </a:lstStyle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825200" y="6659487"/>
            <a:ext cx="719999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80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A5FE0BE9-2605-47C0-8F30-F383CC1BC3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itelplatzhalter"/>
          <p:cNvSpPr>
            <a:spLocks noGrp="1"/>
          </p:cNvSpPr>
          <p:nvPr>
            <p:ph type="title"/>
          </p:nvPr>
        </p:nvSpPr>
        <p:spPr>
          <a:xfrm>
            <a:off x="630001" y="129700"/>
            <a:ext cx="9780091" cy="886397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de-DE" dirty="0"/>
              <a:t>Titelmasterformat durch </a:t>
            </a:r>
            <a:br>
              <a:rPr lang="de-DE" dirty="0"/>
            </a:br>
            <a:r>
              <a:rPr lang="de-DE" dirty="0"/>
              <a:t>Klicken bearbeiten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737" y="-58698"/>
            <a:ext cx="1516673" cy="1076551"/>
          </a:xfrm>
          <a:prstGeom prst="rect">
            <a:avLst/>
          </a:prstGeom>
        </p:spPr>
      </p:pic>
    </p:spTree>
    <p:custDataLst>
      <p:tags r:id="rId17"/>
    </p:custDataLst>
    <p:extLst>
      <p:ext uri="{BB962C8B-B14F-4D97-AF65-F5344CB8AC3E}">
        <p14:creationId xmlns:p14="http://schemas.microsoft.com/office/powerpoint/2010/main" val="245621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580" r:id="rId1"/>
    <p:sldLayoutId id="2147493565" r:id="rId2"/>
    <p:sldLayoutId id="2147493573" r:id="rId3"/>
    <p:sldLayoutId id="2147493575" r:id="rId4"/>
    <p:sldLayoutId id="2147493563" r:id="rId5"/>
    <p:sldLayoutId id="2147493574" r:id="rId6"/>
    <p:sldLayoutId id="2147493576" r:id="rId7"/>
    <p:sldLayoutId id="2147493567" r:id="rId8"/>
    <p:sldLayoutId id="2147493568" r:id="rId9"/>
    <p:sldLayoutId id="2147493577" r:id="rId10"/>
    <p:sldLayoutId id="2147493579" r:id="rId11"/>
    <p:sldLayoutId id="2147493578" r:id="rId12"/>
    <p:sldLayoutId id="2147493557" r:id="rId13"/>
    <p:sldLayoutId id="2147493581" r:id="rId14"/>
    <p:sldLayoutId id="2147493582" r:id="rId15"/>
  </p:sldLayoutIdLst>
  <p:hf hdr="0"/>
  <p:txStyles>
    <p:titleStyle>
      <a:lvl1pPr algn="l" defTabSz="806501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806501" rtl="0" eaLnBrk="1" latinLnBrk="0" hangingPunct="1">
        <a:spcBef>
          <a:spcPct val="20000"/>
        </a:spcBef>
        <a:buClr>
          <a:schemeClr val="accent1"/>
        </a:buClr>
        <a:buSzPct val="85000"/>
        <a:buFont typeface="Wingdings 3" panose="05040102010807070707" pitchFamily="18" charset="2"/>
        <a:buNone/>
        <a:tabLst/>
        <a:defRPr lang="de-DE" sz="2000" kern="1200" cap="none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806501" rtl="0" eaLnBrk="1" latinLnBrk="0" hangingPunct="1">
        <a:spcBef>
          <a:spcPct val="20000"/>
        </a:spcBef>
        <a:buClr>
          <a:schemeClr val="accent1"/>
        </a:buClr>
        <a:buSzPct val="85000"/>
        <a:buFont typeface="Symbol" panose="05050102010706020507" pitchFamily="18" charset="2"/>
        <a:buNone/>
        <a:defRPr lang="de-DE" sz="2000" b="0" kern="1200" cap="all" baseline="0" dirty="0" smtClean="0">
          <a:solidFill>
            <a:schemeClr val="accent1"/>
          </a:solidFill>
          <a:latin typeface="+mn-lt"/>
          <a:ea typeface="+mn-ea"/>
          <a:cs typeface="+mn-cs"/>
        </a:defRPr>
      </a:lvl2pPr>
      <a:lvl3pPr marL="355600" indent="-355600" algn="l" defTabSz="806501" rtl="0" eaLnBrk="1" latinLnBrk="0" hangingPunct="1">
        <a:spcBef>
          <a:spcPct val="20000"/>
        </a:spcBef>
        <a:buClr>
          <a:schemeClr val="accent1"/>
        </a:buClr>
        <a:buSzPct val="85000"/>
        <a:buFont typeface="Wingdings 3" panose="05040102010807070707" pitchFamily="18" charset="2"/>
        <a:buChar char="Ò"/>
        <a:defRPr lang="de-DE" sz="20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82563" algn="l" defTabSz="806501" rtl="0" eaLnBrk="1" latinLnBrk="0" hangingPunct="1">
        <a:spcBef>
          <a:spcPct val="20000"/>
        </a:spcBef>
        <a:buClr>
          <a:schemeClr val="accent1"/>
        </a:buClr>
        <a:buSzPct val="85000"/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20725" indent="-182563" algn="l" defTabSz="806501" rtl="0" eaLnBrk="1" latinLnBrk="0" hangingPunct="1">
        <a:spcBef>
          <a:spcPct val="20000"/>
        </a:spcBef>
        <a:buClr>
          <a:schemeClr val="accent1"/>
        </a:buClr>
        <a:buSzPct val="85000"/>
        <a:buFont typeface="Symbol" panose="05050102010706020507" pitchFamily="18" charset="2"/>
        <a:buChar char="-"/>
        <a:defRPr sz="1600" kern="1200" cap="none" baseline="0">
          <a:solidFill>
            <a:schemeClr val="tx1"/>
          </a:solidFill>
          <a:latin typeface="+mn-lt"/>
          <a:ea typeface="+mn-ea"/>
          <a:cs typeface="+mn-cs"/>
        </a:defRPr>
      </a:lvl5pPr>
      <a:lvl6pPr marL="896938" indent="-177800" algn="l" defTabSz="806501" rtl="0" eaLnBrk="1" latinLnBrk="0" hangingPunct="1">
        <a:spcBef>
          <a:spcPct val="20000"/>
        </a:spcBef>
        <a:buClr>
          <a:schemeClr val="accent1"/>
        </a:buClr>
        <a:buSzPct val="85000"/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074738" indent="-177800" algn="l" defTabSz="806501" rtl="0" eaLnBrk="1" latinLnBrk="0" hangingPunct="1">
        <a:spcBef>
          <a:spcPct val="20000"/>
        </a:spcBef>
        <a:buClr>
          <a:schemeClr val="accent1"/>
        </a:buClr>
        <a:buSzPct val="85000"/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076325" indent="-184150" algn="l" defTabSz="806501" rtl="0" eaLnBrk="1" latinLnBrk="0" hangingPunct="1">
        <a:spcBef>
          <a:spcPct val="20000"/>
        </a:spcBef>
        <a:buClr>
          <a:schemeClr val="accent1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076325" indent="-184150" algn="l" defTabSz="806501" rtl="0" eaLnBrk="1" latinLnBrk="0" hangingPunct="1">
        <a:spcBef>
          <a:spcPct val="20000"/>
        </a:spcBef>
        <a:buClr>
          <a:schemeClr val="accent1"/>
        </a:buClr>
        <a:buFont typeface="Symbol" panose="05050102010706020507" pitchFamily="18" charset="2"/>
        <a:buChar char="-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80650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3250" algn="l" defTabSz="80650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6501" algn="l" defTabSz="80650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9751" algn="l" defTabSz="80650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13002" algn="l" defTabSz="80650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6252" algn="l" defTabSz="80650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19502" algn="l" defTabSz="80650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22753" algn="l" defTabSz="80650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26003" algn="l" defTabSz="80650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640" userDrawn="1">
          <p15:clr>
            <a:srgbClr val="F26B43"/>
          </p15:clr>
        </p15:guide>
        <p15:guide id="2" pos="158" userDrawn="1">
          <p15:clr>
            <a:srgbClr val="F26B43"/>
          </p15:clr>
        </p15:guide>
        <p15:guide id="3" pos="396" userDrawn="1">
          <p15:clr>
            <a:srgbClr val="F26B43"/>
          </p15:clr>
        </p15:guide>
        <p15:guide id="4" pos="3720" userDrawn="1">
          <p15:clr>
            <a:srgbClr val="F26B43"/>
          </p15:clr>
        </p15:guide>
        <p15:guide id="5" pos="3948" userDrawn="1">
          <p15:clr>
            <a:srgbClr val="F26B43"/>
          </p15:clr>
        </p15:guide>
        <p15:guide id="6" pos="4611" userDrawn="1">
          <p15:clr>
            <a:srgbClr val="F26B43"/>
          </p15:clr>
        </p15:guide>
        <p15:guide id="7" pos="5315" userDrawn="1">
          <p15:clr>
            <a:srgbClr val="F26B43"/>
          </p15:clr>
        </p15:guide>
        <p15:guide id="8" pos="7283" userDrawn="1">
          <p15:clr>
            <a:srgbClr val="F26B43"/>
          </p15:clr>
        </p15:guide>
        <p15:guide id="9" pos="7524" userDrawn="1">
          <p15:clr>
            <a:srgbClr val="F26B43"/>
          </p15:clr>
        </p15:guide>
        <p15:guide id="10" orient="horz" pos="792" userDrawn="1">
          <p15:clr>
            <a:srgbClr val="F26B43"/>
          </p15:clr>
        </p15:guide>
        <p15:guide id="11" orient="horz" pos="1400" userDrawn="1">
          <p15:clr>
            <a:srgbClr val="F26B43"/>
          </p15:clr>
        </p15:guide>
        <p15:guide id="12" orient="horz" pos="3883" userDrawn="1">
          <p15:clr>
            <a:srgbClr val="F26B43"/>
          </p15:clr>
        </p15:guide>
        <p15:guide id="13" orient="horz" pos="41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"/>
          <p:cNvPicPr>
            <a:picLocks noChangeAspect="1"/>
          </p:cNvPicPr>
          <p:nvPr/>
        </p:nvPicPr>
        <p:blipFill rotWithShape="1">
          <a:blip r:embed="rId3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2167" y="1023313"/>
            <a:ext cx="11680383" cy="5553821"/>
          </a:xfrm>
          <a:prstGeom prst="rect">
            <a:avLst/>
          </a:prstGeom>
        </p:spPr>
      </p:pic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6FD8-EFA7-4A56-86DC-A8BF14937A5D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3"/>
          </p:nvPr>
        </p:nvSpPr>
        <p:spPr>
          <a:xfrm>
            <a:off x="548196" y="1836142"/>
            <a:ext cx="6528976" cy="577714"/>
          </a:xfrm>
          <a:solidFill>
            <a:srgbClr val="003356">
              <a:alpha val="90000"/>
            </a:srgbClr>
          </a:solidFill>
          <a:ln>
            <a:noFill/>
          </a:ln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SERVERLESS COMPUTING 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sz="half" idx="14"/>
          </p:nvPr>
        </p:nvSpPr>
        <p:spPr>
          <a:xfrm>
            <a:off x="548197" y="2537097"/>
            <a:ext cx="6528975" cy="4040038"/>
          </a:xfrm>
          <a:solidFill>
            <a:srgbClr val="FCFBFD">
              <a:alpha val="90000"/>
            </a:srgbClr>
          </a:solidFill>
        </p:spPr>
        <p:txBody>
          <a:bodyPr vert="horz" wrap="square" lIns="216050" tIns="216000" rIns="288067" bIns="0" rtlCol="0">
            <a:normAutofit/>
          </a:bodyPr>
          <a:lstStyle/>
          <a:p>
            <a:r>
              <a:rPr lang="de-DE" dirty="0"/>
              <a:t>Als </a:t>
            </a:r>
            <a:r>
              <a:rPr lang="de-DE" dirty="0" err="1"/>
              <a:t>Serverless</a:t>
            </a:r>
            <a:r>
              <a:rPr lang="de-DE" dirty="0"/>
              <a:t> Computing bezeichnet man ein Ausführungsmodell in der Cloud, bei dem Nutzer Anwendungen erstellen und ausführen – ohne dabei einen Gedanken an den oder die darunterliegenden Server verschwenden zu müssen. […]</a:t>
            </a:r>
          </a:p>
          <a:p>
            <a:r>
              <a:rPr lang="de-DE" dirty="0"/>
              <a:t>Das bedeutet: Nutzer von „</a:t>
            </a:r>
            <a:r>
              <a:rPr lang="de-DE" dirty="0" err="1"/>
              <a:t>Serverless</a:t>
            </a:r>
            <a:r>
              <a:rPr lang="de-DE" dirty="0"/>
              <a:t> Computing“ müssen sich überhaupt nicht mehr darum kümmern, wie Server aufgesetzt, </a:t>
            </a:r>
            <a:r>
              <a:rPr lang="de-DE" dirty="0" err="1"/>
              <a:t>provisioniert</a:t>
            </a:r>
            <a:r>
              <a:rPr lang="de-DE" dirty="0"/>
              <a:t> oder skaliert werden. Stattdessen sorgt der Serviceanbieter dafür, dass stets genügend Ressourcen zur Verfügung für die jeweilige Anwendung zur Verfügung stellen.</a:t>
            </a:r>
          </a:p>
          <a:p>
            <a:endParaRPr lang="de-DE" sz="1200" dirty="0"/>
          </a:p>
          <a:p>
            <a:r>
              <a:rPr lang="en-US" sz="1400" dirty="0"/>
              <a:t>https://www.cloudcomputing-insider.de/was-ist-serverless-computing-a-713889/</a:t>
            </a:r>
          </a:p>
          <a:p>
            <a:endParaRPr lang="en-US" sz="18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7B70-74F4-DA40-84CA-561F504B7EB7}" type="slidenum">
              <a:rPr lang="de-DE" smtClean="0"/>
              <a:t>1</a:t>
            </a:fld>
            <a:endParaRPr lang="de-DE" dirty="0"/>
          </a:p>
        </p:txBody>
      </p:sp>
      <p:pic>
        <p:nvPicPr>
          <p:cNvPr id="8" name="Picture 2" descr="https://global.azurebootcamp.net/wp-content/uploads/2018/09/logo-2019-250x222.png">
            <a:extLst>
              <a:ext uri="{FF2B5EF4-FFF2-40B4-BE49-F238E27FC236}">
                <a16:creationId xmlns:a16="http://schemas.microsoft.com/office/drawing/2014/main" id="{857CBE8D-832A-4229-9D77-193EB5A02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27" y="-138011"/>
            <a:ext cx="1517423" cy="134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el 4">
            <a:extLst>
              <a:ext uri="{FF2B5EF4-FFF2-40B4-BE49-F238E27FC236}">
                <a16:creationId xmlns:a16="http://schemas.microsoft.com/office/drawing/2014/main" id="{508DE099-8894-45E4-BC12-0733803D9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0597" y="351299"/>
            <a:ext cx="8569495" cy="443198"/>
          </a:xfrm>
        </p:spPr>
        <p:txBody>
          <a:bodyPr/>
          <a:lstStyle/>
          <a:p>
            <a:r>
              <a:rPr lang="de-DE" dirty="0" err="1"/>
              <a:t>Serverless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059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"/>
          <p:cNvPicPr>
            <a:picLocks noChangeAspect="1"/>
          </p:cNvPicPr>
          <p:nvPr/>
        </p:nvPicPr>
        <p:blipFill rotWithShape="1">
          <a:blip r:embed="rId3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2167" y="1023313"/>
            <a:ext cx="11680383" cy="5553821"/>
          </a:xfrm>
          <a:prstGeom prst="rect">
            <a:avLst/>
          </a:prstGeom>
        </p:spPr>
      </p:pic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6FD8-EFA7-4A56-86DC-A8BF14937A5D}" type="datetime1">
              <a:rPr lang="de-AT" smtClean="0"/>
              <a:t>25.04.2019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idx="13"/>
          </p:nvPr>
        </p:nvSpPr>
        <p:spPr>
          <a:xfrm>
            <a:off x="548197" y="1793071"/>
            <a:ext cx="5411446" cy="577714"/>
          </a:xfrm>
          <a:solidFill>
            <a:srgbClr val="003356">
              <a:alpha val="90000"/>
            </a:srgbClr>
          </a:solidFill>
          <a:ln>
            <a:noFill/>
          </a:ln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Vorteile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sz="half" idx="14"/>
          </p:nvPr>
        </p:nvSpPr>
        <p:spPr>
          <a:xfrm>
            <a:off x="548198" y="2537097"/>
            <a:ext cx="5411446" cy="4040038"/>
          </a:xfrm>
          <a:solidFill>
            <a:srgbClr val="FCFBFD">
              <a:alpha val="90000"/>
            </a:srgbClr>
          </a:solidFill>
        </p:spPr>
        <p:txBody>
          <a:bodyPr vert="horz" wrap="square" lIns="216050" tIns="216000" rIns="288067" bIns="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Abrechnung nach tatsächlichem Bedarf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Vereinfachter Betrieb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Skalierbar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7B70-74F4-DA40-84CA-561F504B7EB7}" type="slidenum">
              <a:rPr lang="de-DE" smtClean="0"/>
              <a:t>2</a:t>
            </a:fld>
            <a:endParaRPr lang="de-DE" dirty="0"/>
          </a:p>
        </p:txBody>
      </p:sp>
      <p:pic>
        <p:nvPicPr>
          <p:cNvPr id="8" name="Picture 2" descr="https://global.azurebootcamp.net/wp-content/uploads/2018/09/logo-2019-250x222.png">
            <a:extLst>
              <a:ext uri="{FF2B5EF4-FFF2-40B4-BE49-F238E27FC236}">
                <a16:creationId xmlns:a16="http://schemas.microsoft.com/office/drawing/2014/main" id="{857CBE8D-832A-4229-9D77-193EB5A02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27" y="-138011"/>
            <a:ext cx="1517423" cy="134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el 4">
            <a:extLst>
              <a:ext uri="{FF2B5EF4-FFF2-40B4-BE49-F238E27FC236}">
                <a16:creationId xmlns:a16="http://schemas.microsoft.com/office/drawing/2014/main" id="{508DE099-8894-45E4-BC12-0733803D9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0597" y="351299"/>
            <a:ext cx="8569495" cy="443198"/>
          </a:xfrm>
        </p:spPr>
        <p:txBody>
          <a:bodyPr/>
          <a:lstStyle/>
          <a:p>
            <a:r>
              <a:rPr lang="de-DE" dirty="0" err="1"/>
              <a:t>Serverless</a:t>
            </a:r>
            <a:endParaRPr lang="de-DE" dirty="0"/>
          </a:p>
        </p:txBody>
      </p:sp>
      <p:sp>
        <p:nvSpPr>
          <p:cNvPr id="10" name="Textplatzhalter 11">
            <a:extLst>
              <a:ext uri="{FF2B5EF4-FFF2-40B4-BE49-F238E27FC236}">
                <a16:creationId xmlns:a16="http://schemas.microsoft.com/office/drawing/2014/main" id="{4CF086D0-B418-4AE3-ADBA-276D24F195FA}"/>
              </a:ext>
            </a:extLst>
          </p:cNvPr>
          <p:cNvSpPr txBox="1">
            <a:spLocks/>
          </p:cNvSpPr>
          <p:nvPr/>
        </p:nvSpPr>
        <p:spPr>
          <a:xfrm>
            <a:off x="6255673" y="1793071"/>
            <a:ext cx="5411446" cy="577714"/>
          </a:xfrm>
          <a:prstGeom prst="rect">
            <a:avLst/>
          </a:prstGeom>
          <a:solidFill>
            <a:srgbClr val="003356">
              <a:alpha val="90000"/>
            </a:srgbClr>
          </a:solidFill>
          <a:ln w="19050">
            <a:noFill/>
          </a:ln>
        </p:spPr>
        <p:txBody>
          <a:bodyPr vert="horz" wrap="square" lIns="251999" tIns="0" rIns="0" bIns="0" rtlCol="0" anchor="ctr">
            <a:normAutofit/>
          </a:bodyPr>
          <a:lstStyle>
            <a:lvl1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None/>
              <a:tabLst/>
              <a:defRPr lang="de-DE" sz="1800" b="0" kern="1200" cap="none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91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None/>
              <a:defRPr lang="de-DE" sz="2000" b="1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583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None/>
              <a:defRPr lang="de-DE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874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9166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None/>
              <a:defRPr sz="1600" b="1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457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749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104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8332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Nachteile</a:t>
            </a:r>
          </a:p>
        </p:txBody>
      </p:sp>
      <p:sp>
        <p:nvSpPr>
          <p:cNvPr id="11" name="Inhaltsplatzhalter 12">
            <a:extLst>
              <a:ext uri="{FF2B5EF4-FFF2-40B4-BE49-F238E27FC236}">
                <a16:creationId xmlns:a16="http://schemas.microsoft.com/office/drawing/2014/main" id="{6384BCAF-5047-4303-8989-5FB36F75353B}"/>
              </a:ext>
            </a:extLst>
          </p:cNvPr>
          <p:cNvSpPr txBox="1">
            <a:spLocks/>
          </p:cNvSpPr>
          <p:nvPr/>
        </p:nvSpPr>
        <p:spPr>
          <a:xfrm>
            <a:off x="6247652" y="2537096"/>
            <a:ext cx="5411446" cy="4040038"/>
          </a:xfrm>
          <a:prstGeom prst="rect">
            <a:avLst/>
          </a:prstGeom>
          <a:solidFill>
            <a:srgbClr val="FCFBFD">
              <a:alpha val="90000"/>
            </a:srgbClr>
          </a:solidFill>
        </p:spPr>
        <p:txBody>
          <a:bodyPr vert="horz" wrap="square" lIns="216050" tIns="216000" rIns="288067" bIns="0" rtlCol="0">
            <a:normAutofit/>
          </a:bodyPr>
          <a:lstStyle>
            <a:lvl1pPr marL="0" marR="0" indent="0" algn="l" defTabSz="91458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6B4"/>
              </a:buClr>
              <a:buSzPct val="85000"/>
              <a:buFont typeface="Arial" charset="0"/>
              <a:buNone/>
              <a:tabLst/>
              <a:defRPr lang="de-DE" sz="20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None/>
              <a:defRPr lang="de-DE" sz="20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355600" indent="-3556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Char char="Ò"/>
              <a:defRPr lang="de-DE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725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969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747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Performanceeinschränkung (Initialisierung)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High-Performance-Computing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Einschränkung in Monitoring und Debugging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Vendor lock-in</a:t>
            </a:r>
          </a:p>
        </p:txBody>
      </p:sp>
    </p:spTree>
    <p:extLst>
      <p:ext uri="{BB962C8B-B14F-4D97-AF65-F5344CB8AC3E}">
        <p14:creationId xmlns:p14="http://schemas.microsoft.com/office/powerpoint/2010/main" val="2799580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7D9AF-EB34-4F92-9C5F-AEA753DF8093}" type="datetime1">
              <a:rPr lang="de-AT" smtClean="0"/>
              <a:t>25.04.2019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Arvato Systems | Azure Bootcamp 2019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7B70-74F4-DA40-84CA-561F504B7EB7}" type="slidenum">
              <a:rPr lang="de-DE" smtClean="0"/>
              <a:t>3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1840597" y="351299"/>
            <a:ext cx="8569495" cy="443198"/>
          </a:xfrm>
        </p:spPr>
        <p:txBody>
          <a:bodyPr/>
          <a:lstStyle/>
          <a:p>
            <a:r>
              <a:rPr lang="de-DE" dirty="0" err="1"/>
              <a:t>Azure</a:t>
            </a:r>
            <a:r>
              <a:rPr lang="de-DE" dirty="0"/>
              <a:t> </a:t>
            </a:r>
            <a:r>
              <a:rPr lang="de-DE" dirty="0" err="1"/>
              <a:t>Functions</a:t>
            </a:r>
            <a:endParaRPr lang="de-DE" dirty="0"/>
          </a:p>
        </p:txBody>
      </p:sp>
      <p:grpSp>
        <p:nvGrpSpPr>
          <p:cNvPr id="6" name="Group 7">
            <a:extLst>
              <a:ext uri="{FF2B5EF4-FFF2-40B4-BE49-F238E27FC236}">
                <a16:creationId xmlns:a16="http://schemas.microsoft.com/office/drawing/2014/main" id="{240F5722-F531-41B2-991D-18282D341832}"/>
              </a:ext>
            </a:extLst>
          </p:cNvPr>
          <p:cNvGrpSpPr/>
          <p:nvPr/>
        </p:nvGrpSpPr>
        <p:grpSpPr>
          <a:xfrm>
            <a:off x="4135810" y="1195327"/>
            <a:ext cx="3216565" cy="4872537"/>
            <a:chOff x="4133899" y="1194163"/>
            <a:chExt cx="3217096" cy="4873340"/>
          </a:xfrm>
        </p:grpSpPr>
        <p:grpSp>
          <p:nvGrpSpPr>
            <p:cNvPr id="8" name="Group 5">
              <a:extLst>
                <a:ext uri="{FF2B5EF4-FFF2-40B4-BE49-F238E27FC236}">
                  <a16:creationId xmlns:a16="http://schemas.microsoft.com/office/drawing/2014/main" id="{77125D69-BC1C-466A-BE3A-1A810602A382}"/>
                </a:ext>
              </a:extLst>
            </p:cNvPr>
            <p:cNvGrpSpPr/>
            <p:nvPr/>
          </p:nvGrpSpPr>
          <p:grpSpPr>
            <a:xfrm>
              <a:off x="4841006" y="1194163"/>
              <a:ext cx="2509989" cy="4873340"/>
              <a:chOff x="4841006" y="1194163"/>
              <a:chExt cx="2509989" cy="4873340"/>
            </a:xfrm>
          </p:grpSpPr>
          <p:pic>
            <p:nvPicPr>
              <p:cNvPr id="10" name="Graphic 3">
                <a:extLst>
                  <a:ext uri="{FF2B5EF4-FFF2-40B4-BE49-F238E27FC236}">
                    <a16:creationId xmlns:a16="http://schemas.microsoft.com/office/drawing/2014/main" id="{C4B6389C-9B9B-4510-8861-FE6A8A9EA8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236926" y="2569926"/>
                <a:ext cx="1718148" cy="1718148"/>
              </a:xfrm>
              <a:prstGeom prst="rect">
                <a:avLst/>
              </a:prstGeom>
            </p:spPr>
          </p:pic>
          <p:sp>
            <p:nvSpPr>
              <p:cNvPr id="11" name="TextBox 4">
                <a:extLst>
                  <a:ext uri="{FF2B5EF4-FFF2-40B4-BE49-F238E27FC236}">
                    <a16:creationId xmlns:a16="http://schemas.microsoft.com/office/drawing/2014/main" id="{A05EA4A4-3880-4121-A93B-C6D16E47DC1B}"/>
                  </a:ext>
                </a:extLst>
              </p:cNvPr>
              <p:cNvSpPr txBox="1"/>
              <p:nvPr/>
            </p:nvSpPr>
            <p:spPr>
              <a:xfrm>
                <a:off x="4841006" y="5113725"/>
                <a:ext cx="2509989" cy="953778"/>
              </a:xfrm>
              <a:prstGeom prst="rect">
                <a:avLst/>
              </a:prstGeom>
              <a:noFill/>
            </p:spPr>
            <p:txBody>
              <a:bodyPr wrap="square" lIns="179255" tIns="143404" rIns="179255" bIns="143404" rtlCol="0">
                <a:spAutoFit/>
              </a:bodyPr>
              <a:lstStyle>
                <a:defPPr>
                  <a:defRPr lang="en-US"/>
                </a:defPPr>
                <a:lvl1pPr marL="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323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647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97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9294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618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94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1264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8588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154">
                  <a:lnSpc>
                    <a:spcPct val="90000"/>
                  </a:lnSpc>
                  <a:spcAft>
                    <a:spcPts val="588"/>
                  </a:spcAft>
                  <a:defRPr/>
                </a:pPr>
                <a:r>
                  <a:rPr lang="en-US" sz="1567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 Semilight"/>
                  </a:rPr>
                  <a:t>Author functions in C#, F#, Node.JS, </a:t>
                </a:r>
                <a:r>
                  <a:rPr lang="en-US" sz="1567" b="1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 Semilight"/>
                  </a:rPr>
                  <a:t>Java</a:t>
                </a:r>
                <a:r>
                  <a:rPr lang="en-US" sz="1567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 Semilight"/>
                  </a:rPr>
                  <a:t>, and more</a:t>
                </a:r>
              </a:p>
            </p:txBody>
          </p:sp>
          <p:sp>
            <p:nvSpPr>
              <p:cNvPr id="12" name="TextBox 27">
                <a:extLst>
                  <a:ext uri="{FF2B5EF4-FFF2-40B4-BE49-F238E27FC236}">
                    <a16:creationId xmlns:a16="http://schemas.microsoft.com/office/drawing/2014/main" id="{1F3C05C9-F846-42D2-B6A6-A1B50A5D58C8}"/>
                  </a:ext>
                </a:extLst>
              </p:cNvPr>
              <p:cNvSpPr txBox="1"/>
              <p:nvPr/>
            </p:nvSpPr>
            <p:spPr>
              <a:xfrm>
                <a:off x="5563907" y="1194163"/>
                <a:ext cx="1064188" cy="622056"/>
              </a:xfrm>
              <a:prstGeom prst="rect">
                <a:avLst/>
              </a:prstGeom>
              <a:noFill/>
            </p:spPr>
            <p:txBody>
              <a:bodyPr wrap="none" lIns="179255" tIns="143404" rIns="179255" bIns="143404" rtlCol="0">
                <a:spAutoFit/>
              </a:bodyPr>
              <a:lstStyle>
                <a:defPPr>
                  <a:defRPr lang="en-US"/>
                </a:defPPr>
                <a:lvl1pPr marL="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323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647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97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9294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618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94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1264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8588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154">
                  <a:lnSpc>
                    <a:spcPct val="90000"/>
                  </a:lnSpc>
                  <a:spcAft>
                    <a:spcPts val="588"/>
                  </a:spcAft>
                  <a:defRPr/>
                </a:pPr>
                <a:r>
                  <a:rPr lang="en-US" sz="2353" dirty="0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 Semilight"/>
                  </a:rPr>
                  <a:t>Code</a:t>
                </a:r>
              </a:p>
            </p:txBody>
          </p:sp>
        </p:grpSp>
        <p:sp>
          <p:nvSpPr>
            <p:cNvPr id="9" name="Arrow: Right 44">
              <a:extLst>
                <a:ext uri="{FF2B5EF4-FFF2-40B4-BE49-F238E27FC236}">
                  <a16:creationId xmlns:a16="http://schemas.microsoft.com/office/drawing/2014/main" id="{E217BD79-D47D-42B9-A6E9-9FF379346174}"/>
                </a:ext>
              </a:extLst>
            </p:cNvPr>
            <p:cNvSpPr/>
            <p:nvPr/>
          </p:nvSpPr>
          <p:spPr bwMode="auto">
            <a:xfrm>
              <a:off x="4133899" y="3284824"/>
              <a:ext cx="597617" cy="288353"/>
            </a:xfrm>
            <a:prstGeom prst="rightArrow">
              <a:avLst/>
            </a:prstGeom>
            <a:solidFill>
              <a:schemeClr val="accent4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5712" rIns="0" bIns="45712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323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647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97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9294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618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94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1264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8588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385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96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</a:endParaRPr>
            </a:p>
          </p:txBody>
        </p:sp>
      </p:grpSp>
      <p:grpSp>
        <p:nvGrpSpPr>
          <p:cNvPr id="13" name="Group 2">
            <a:extLst>
              <a:ext uri="{FF2B5EF4-FFF2-40B4-BE49-F238E27FC236}">
                <a16:creationId xmlns:a16="http://schemas.microsoft.com/office/drawing/2014/main" id="{652291AE-2EB6-4B13-9C44-997992149A90}"/>
              </a:ext>
            </a:extLst>
          </p:cNvPr>
          <p:cNvGrpSpPr/>
          <p:nvPr/>
        </p:nvGrpSpPr>
        <p:grpSpPr>
          <a:xfrm>
            <a:off x="1315966" y="1204475"/>
            <a:ext cx="2675370" cy="5085113"/>
            <a:chOff x="1313589" y="1203312"/>
            <a:chExt cx="2675812" cy="5085954"/>
          </a:xfrm>
        </p:grpSpPr>
        <p:grpSp>
          <p:nvGrpSpPr>
            <p:cNvPr id="15" name="Group 10">
              <a:extLst>
                <a:ext uri="{FF2B5EF4-FFF2-40B4-BE49-F238E27FC236}">
                  <a16:creationId xmlns:a16="http://schemas.microsoft.com/office/drawing/2014/main" id="{23744E82-2512-4A18-8775-3C6C04B76AA7}"/>
                </a:ext>
              </a:extLst>
            </p:cNvPr>
            <p:cNvGrpSpPr/>
            <p:nvPr/>
          </p:nvGrpSpPr>
          <p:grpSpPr>
            <a:xfrm>
              <a:off x="1313589" y="1797206"/>
              <a:ext cx="2316072" cy="3009131"/>
              <a:chOff x="1313589" y="1797206"/>
              <a:chExt cx="2316072" cy="3009131"/>
            </a:xfrm>
          </p:grpSpPr>
          <p:pic>
            <p:nvPicPr>
              <p:cNvPr id="18" name="Graphic 9">
                <a:extLst>
                  <a:ext uri="{FF2B5EF4-FFF2-40B4-BE49-F238E27FC236}">
                    <a16:creationId xmlns:a16="http://schemas.microsoft.com/office/drawing/2014/main" id="{9CCEE250-3DF6-4000-8500-F38AAAA518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313589" y="1797206"/>
                <a:ext cx="1814384" cy="1402024"/>
              </a:xfrm>
              <a:prstGeom prst="rect">
                <a:avLst/>
              </a:prstGeom>
            </p:spPr>
          </p:pic>
          <p:grpSp>
            <p:nvGrpSpPr>
              <p:cNvPr id="19" name="Group 29">
                <a:extLst>
                  <a:ext uri="{FF2B5EF4-FFF2-40B4-BE49-F238E27FC236}">
                    <a16:creationId xmlns:a16="http://schemas.microsoft.com/office/drawing/2014/main" id="{DC1ED8CF-50EB-4628-B600-A063D8CA0EFA}"/>
                  </a:ext>
                </a:extLst>
              </p:cNvPr>
              <p:cNvGrpSpPr/>
              <p:nvPr/>
            </p:nvGrpSpPr>
            <p:grpSpPr>
              <a:xfrm>
                <a:off x="1838307" y="2116021"/>
                <a:ext cx="1791354" cy="2690316"/>
                <a:chOff x="4945434" y="1645264"/>
                <a:chExt cx="1827274" cy="2744263"/>
              </a:xfrm>
            </p:grpSpPr>
            <p:pic>
              <p:nvPicPr>
                <p:cNvPr id="20" name="Graphic 17">
                  <a:extLst>
                    <a:ext uri="{FF2B5EF4-FFF2-40B4-BE49-F238E27FC236}">
                      <a16:creationId xmlns:a16="http://schemas.microsoft.com/office/drawing/2014/main" id="{A6805D9A-629A-4814-90D3-C9F1A35E5F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76078" y="2590125"/>
                  <a:ext cx="777240" cy="777240"/>
                </a:xfrm>
                <a:prstGeom prst="rect">
                  <a:avLst/>
                </a:prstGeom>
              </p:spPr>
            </p:pic>
            <p:pic>
              <p:nvPicPr>
                <p:cNvPr id="21" name="Picture 11">
                  <a:extLst>
                    <a:ext uri="{FF2B5EF4-FFF2-40B4-BE49-F238E27FC236}">
                      <a16:creationId xmlns:a16="http://schemas.microsoft.com/office/drawing/2014/main" id="{EE1251CC-1564-483F-8874-B57D229C88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grayscl/>
                </a:blip>
                <a:stretch>
                  <a:fillRect/>
                </a:stretch>
              </p:blipFill>
              <p:spPr>
                <a:xfrm>
                  <a:off x="4945434" y="3609236"/>
                  <a:ext cx="780290" cy="780291"/>
                </a:xfrm>
                <a:prstGeom prst="rect">
                  <a:avLst/>
                </a:prstGeom>
              </p:spPr>
            </p:pic>
            <p:pic>
              <p:nvPicPr>
                <p:cNvPr id="22" name="Picture 13">
                  <a:extLst>
                    <a:ext uri="{FF2B5EF4-FFF2-40B4-BE49-F238E27FC236}">
                      <a16:creationId xmlns:a16="http://schemas.microsoft.com/office/drawing/2014/main" id="{FA82A82F-32C8-4883-AB7C-951EF09F60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grayscl/>
                </a:blip>
                <a:stretch>
                  <a:fillRect/>
                </a:stretch>
              </p:blipFill>
              <p:spPr>
                <a:xfrm>
                  <a:off x="5992418" y="2594426"/>
                  <a:ext cx="780290" cy="780290"/>
                </a:xfrm>
                <a:prstGeom prst="rect">
                  <a:avLst/>
                </a:prstGeom>
              </p:spPr>
            </p:pic>
            <p:pic>
              <p:nvPicPr>
                <p:cNvPr id="23" name="Picture 15">
                  <a:extLst>
                    <a:ext uri="{FF2B5EF4-FFF2-40B4-BE49-F238E27FC236}">
                      <a16:creationId xmlns:a16="http://schemas.microsoft.com/office/drawing/2014/main" id="{58A9D89C-F393-4F7F-A1E2-47477716154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grayscl/>
                </a:blip>
                <a:stretch>
                  <a:fillRect/>
                </a:stretch>
              </p:blipFill>
              <p:spPr>
                <a:xfrm>
                  <a:off x="5982841" y="1645264"/>
                  <a:ext cx="780290" cy="780290"/>
                </a:xfrm>
                <a:prstGeom prst="rect">
                  <a:avLst/>
                </a:prstGeom>
              </p:spPr>
            </p:pic>
            <p:pic>
              <p:nvPicPr>
                <p:cNvPr id="24" name="Picture 19">
                  <a:extLst>
                    <a:ext uri="{FF2B5EF4-FFF2-40B4-BE49-F238E27FC236}">
                      <a16:creationId xmlns:a16="http://schemas.microsoft.com/office/drawing/2014/main" id="{60D893CB-972A-49E6-8FB6-5375809FF2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grayscl/>
                </a:blip>
                <a:stretch>
                  <a:fillRect/>
                </a:stretch>
              </p:blipFill>
              <p:spPr>
                <a:xfrm>
                  <a:off x="5992419" y="3609236"/>
                  <a:ext cx="761134" cy="761134"/>
                </a:xfrm>
                <a:prstGeom prst="rect">
                  <a:avLst/>
                </a:prstGeom>
              </p:spPr>
            </p:pic>
          </p:grpSp>
        </p:grpSp>
        <p:sp>
          <p:nvSpPr>
            <p:cNvPr id="16" name="TextBox 26">
              <a:extLst>
                <a:ext uri="{FF2B5EF4-FFF2-40B4-BE49-F238E27FC236}">
                  <a16:creationId xmlns:a16="http://schemas.microsoft.com/office/drawing/2014/main" id="{143EC50D-C713-45AA-B075-56E9904A165E}"/>
                </a:ext>
              </a:extLst>
            </p:cNvPr>
            <p:cNvSpPr txBox="1"/>
            <p:nvPr/>
          </p:nvSpPr>
          <p:spPr>
            <a:xfrm>
              <a:off x="2129473" y="1203312"/>
              <a:ext cx="1209868" cy="622056"/>
            </a:xfrm>
            <a:prstGeom prst="rect">
              <a:avLst/>
            </a:prstGeom>
            <a:noFill/>
          </p:spPr>
          <p:txBody>
            <a:bodyPr wrap="none" lIns="179255" tIns="143404" rIns="179255" bIns="143404" rtlCol="0">
              <a:spAutoFit/>
            </a:bodyPr>
            <a:lstStyle>
              <a:defPPr>
                <a:defRPr lang="en-US"/>
              </a:defPPr>
              <a:lvl1pPr marL="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323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647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97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9294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618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94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1264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8588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154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2353" dirty="0"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latin typeface="Segoe UI Semilight"/>
                </a:rPr>
                <a:t>Events</a:t>
              </a:r>
            </a:p>
          </p:txBody>
        </p:sp>
        <p:sp>
          <p:nvSpPr>
            <p:cNvPr id="17" name="TextBox 46">
              <a:extLst>
                <a:ext uri="{FF2B5EF4-FFF2-40B4-BE49-F238E27FC236}">
                  <a16:creationId xmlns:a16="http://schemas.microsoft.com/office/drawing/2014/main" id="{E3889E4C-AFEB-4085-BF49-9D65CA2C28B2}"/>
                </a:ext>
              </a:extLst>
            </p:cNvPr>
            <p:cNvSpPr txBox="1"/>
            <p:nvPr/>
          </p:nvSpPr>
          <p:spPr>
            <a:xfrm>
              <a:off x="1479412" y="5113725"/>
              <a:ext cx="2509989" cy="1175541"/>
            </a:xfrm>
            <a:prstGeom prst="rect">
              <a:avLst/>
            </a:prstGeom>
            <a:noFill/>
          </p:spPr>
          <p:txBody>
            <a:bodyPr wrap="square" lIns="179255" tIns="143404" rIns="179255" bIns="143404" rtlCol="0">
              <a:spAutoFit/>
            </a:bodyPr>
            <a:lstStyle>
              <a:defPPr>
                <a:defRPr lang="en-US"/>
              </a:defPPr>
              <a:lvl1pPr marL="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323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647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97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9294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618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94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1264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8588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154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567"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latin typeface="Segoe UI Semilight"/>
                </a:rPr>
                <a:t>React to timers, HTTP, or events from your favorite Azure services, with more on the way</a:t>
              </a:r>
            </a:p>
          </p:txBody>
        </p:sp>
      </p:grpSp>
      <p:grpSp>
        <p:nvGrpSpPr>
          <p:cNvPr id="25" name="Group 8">
            <a:extLst>
              <a:ext uri="{FF2B5EF4-FFF2-40B4-BE49-F238E27FC236}">
                <a16:creationId xmlns:a16="http://schemas.microsoft.com/office/drawing/2014/main" id="{6242F337-C3C1-4E0B-BAED-23713A6BE8D7}"/>
              </a:ext>
            </a:extLst>
          </p:cNvPr>
          <p:cNvGrpSpPr/>
          <p:nvPr/>
        </p:nvGrpSpPr>
        <p:grpSpPr>
          <a:xfrm>
            <a:off x="7460096" y="1195324"/>
            <a:ext cx="3253327" cy="4874376"/>
            <a:chOff x="7458727" y="1194163"/>
            <a:chExt cx="3253861" cy="4875188"/>
          </a:xfrm>
        </p:grpSpPr>
        <p:sp>
          <p:nvSpPr>
            <p:cNvPr id="27" name="Arrow: Right 45">
              <a:extLst>
                <a:ext uri="{FF2B5EF4-FFF2-40B4-BE49-F238E27FC236}">
                  <a16:creationId xmlns:a16="http://schemas.microsoft.com/office/drawing/2014/main" id="{8313CC00-0312-4325-A71E-B41961D06D53}"/>
                </a:ext>
              </a:extLst>
            </p:cNvPr>
            <p:cNvSpPr/>
            <p:nvPr/>
          </p:nvSpPr>
          <p:spPr bwMode="auto">
            <a:xfrm>
              <a:off x="7458727" y="3284823"/>
              <a:ext cx="597617" cy="288353"/>
            </a:xfrm>
            <a:prstGeom prst="rightArrow">
              <a:avLst/>
            </a:prstGeom>
            <a:solidFill>
              <a:schemeClr val="accent4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5712" rIns="0" bIns="45712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323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647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97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9294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618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940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1264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8588" algn="l" defTabSz="91464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385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96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</a:endParaRPr>
            </a:p>
          </p:txBody>
        </p:sp>
        <p:grpSp>
          <p:nvGrpSpPr>
            <p:cNvPr id="28" name="Group 6">
              <a:extLst>
                <a:ext uri="{FF2B5EF4-FFF2-40B4-BE49-F238E27FC236}">
                  <a16:creationId xmlns:a16="http://schemas.microsoft.com/office/drawing/2014/main" id="{5F1E1DCC-F7F8-4822-8DDA-EC5AAE3ECA4C}"/>
                </a:ext>
              </a:extLst>
            </p:cNvPr>
            <p:cNvGrpSpPr/>
            <p:nvPr/>
          </p:nvGrpSpPr>
          <p:grpSpPr>
            <a:xfrm>
              <a:off x="8202599" y="1194163"/>
              <a:ext cx="2509989" cy="4875188"/>
              <a:chOff x="8202599" y="1194163"/>
              <a:chExt cx="2509989" cy="4875188"/>
            </a:xfrm>
          </p:grpSpPr>
          <p:grpSp>
            <p:nvGrpSpPr>
              <p:cNvPr id="29" name="Group 31">
                <a:extLst>
                  <a:ext uri="{FF2B5EF4-FFF2-40B4-BE49-F238E27FC236}">
                    <a16:creationId xmlns:a16="http://schemas.microsoft.com/office/drawing/2014/main" id="{34C98EF9-E514-4AD1-BBE4-8433F4C8AEFF}"/>
                  </a:ext>
                </a:extLst>
              </p:cNvPr>
              <p:cNvGrpSpPr/>
              <p:nvPr/>
            </p:nvGrpSpPr>
            <p:grpSpPr>
              <a:xfrm>
                <a:off x="8561164" y="2569927"/>
                <a:ext cx="1792849" cy="1728536"/>
                <a:chOff x="8732837" y="2620962"/>
                <a:chExt cx="1828800" cy="1763197"/>
              </a:xfrm>
            </p:grpSpPr>
            <p:pic>
              <p:nvPicPr>
                <p:cNvPr id="32" name="Picture 21">
                  <a:extLst>
                    <a:ext uri="{FF2B5EF4-FFF2-40B4-BE49-F238E27FC236}">
                      <a16:creationId xmlns:a16="http://schemas.microsoft.com/office/drawing/2014/main" id="{8A439217-DCC4-4864-9090-F36209BCD3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grayscl/>
                </a:blip>
                <a:stretch>
                  <a:fillRect/>
                </a:stretch>
              </p:blipFill>
              <p:spPr>
                <a:xfrm>
                  <a:off x="8732837" y="3593272"/>
                  <a:ext cx="780290" cy="780290"/>
                </a:xfrm>
                <a:prstGeom prst="rect">
                  <a:avLst/>
                </a:prstGeom>
              </p:spPr>
            </p:pic>
            <p:pic>
              <p:nvPicPr>
                <p:cNvPr id="33" name="Picture 23">
                  <a:extLst>
                    <a:ext uri="{FF2B5EF4-FFF2-40B4-BE49-F238E27FC236}">
                      <a16:creationId xmlns:a16="http://schemas.microsoft.com/office/drawing/2014/main" id="{DF2392AC-EEDB-441A-B11B-B88645734F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grayscl/>
                </a:blip>
                <a:stretch>
                  <a:fillRect/>
                </a:stretch>
              </p:blipFill>
              <p:spPr>
                <a:xfrm>
                  <a:off x="9781347" y="2634011"/>
                  <a:ext cx="780290" cy="780290"/>
                </a:xfrm>
                <a:prstGeom prst="rect">
                  <a:avLst/>
                </a:prstGeom>
              </p:spPr>
            </p:pic>
            <p:pic>
              <p:nvPicPr>
                <p:cNvPr id="34" name="Picture 24">
                  <a:extLst>
                    <a:ext uri="{FF2B5EF4-FFF2-40B4-BE49-F238E27FC236}">
                      <a16:creationId xmlns:a16="http://schemas.microsoft.com/office/drawing/2014/main" id="{DF4AA3F8-175A-4328-AB9E-EE56062C5A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grayscl/>
                </a:blip>
                <a:stretch>
                  <a:fillRect/>
                </a:stretch>
              </p:blipFill>
              <p:spPr>
                <a:xfrm>
                  <a:off x="8734032" y="2620962"/>
                  <a:ext cx="780290" cy="780290"/>
                </a:xfrm>
                <a:prstGeom prst="rect">
                  <a:avLst/>
                </a:prstGeom>
              </p:spPr>
            </p:pic>
            <p:pic>
              <p:nvPicPr>
                <p:cNvPr id="35" name="Picture 25">
                  <a:extLst>
                    <a:ext uri="{FF2B5EF4-FFF2-40B4-BE49-F238E27FC236}">
                      <a16:creationId xmlns:a16="http://schemas.microsoft.com/office/drawing/2014/main" id="{42134AE9-B430-4044-9DA9-FE48579741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grayscl/>
                </a:blip>
                <a:stretch>
                  <a:fillRect/>
                </a:stretch>
              </p:blipFill>
              <p:spPr>
                <a:xfrm>
                  <a:off x="9781347" y="3603869"/>
                  <a:ext cx="780290" cy="780290"/>
                </a:xfrm>
                <a:prstGeom prst="rect">
                  <a:avLst/>
                </a:prstGeom>
              </p:spPr>
            </p:pic>
          </p:grpSp>
          <p:sp>
            <p:nvSpPr>
              <p:cNvPr id="30" name="TextBox 28">
                <a:extLst>
                  <a:ext uri="{FF2B5EF4-FFF2-40B4-BE49-F238E27FC236}">
                    <a16:creationId xmlns:a16="http://schemas.microsoft.com/office/drawing/2014/main" id="{46717B68-B5E4-4915-88EC-9B69338E5505}"/>
                  </a:ext>
                </a:extLst>
              </p:cNvPr>
              <p:cNvSpPr txBox="1"/>
              <p:nvPr/>
            </p:nvSpPr>
            <p:spPr>
              <a:xfrm>
                <a:off x="8741956" y="1194163"/>
                <a:ext cx="1431275" cy="622056"/>
              </a:xfrm>
              <a:prstGeom prst="rect">
                <a:avLst/>
              </a:prstGeom>
              <a:noFill/>
            </p:spPr>
            <p:txBody>
              <a:bodyPr wrap="none" lIns="179255" tIns="143404" rIns="179255" bIns="143404" rtlCol="0">
                <a:spAutoFit/>
              </a:bodyPr>
              <a:lstStyle>
                <a:defPPr>
                  <a:defRPr lang="en-US"/>
                </a:defPPr>
                <a:lvl1pPr marL="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323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647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97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9294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618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94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1264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8588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154">
                  <a:lnSpc>
                    <a:spcPct val="90000"/>
                  </a:lnSpc>
                  <a:spcAft>
                    <a:spcPts val="588"/>
                  </a:spcAft>
                  <a:defRPr/>
                </a:pPr>
                <a:r>
                  <a:rPr lang="en-US" sz="2353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 Semilight"/>
                  </a:rPr>
                  <a:t>Outputs</a:t>
                </a:r>
              </a:p>
            </p:txBody>
          </p:sp>
          <p:sp>
            <p:nvSpPr>
              <p:cNvPr id="31" name="TextBox 47">
                <a:extLst>
                  <a:ext uri="{FF2B5EF4-FFF2-40B4-BE49-F238E27FC236}">
                    <a16:creationId xmlns:a16="http://schemas.microsoft.com/office/drawing/2014/main" id="{53403F63-EA44-4693-8329-0B1B88191CFC}"/>
                  </a:ext>
                </a:extLst>
              </p:cNvPr>
              <p:cNvSpPr txBox="1"/>
              <p:nvPr/>
            </p:nvSpPr>
            <p:spPr>
              <a:xfrm>
                <a:off x="8202599" y="5115281"/>
                <a:ext cx="2509989" cy="954070"/>
              </a:xfrm>
              <a:prstGeom prst="rect">
                <a:avLst/>
              </a:prstGeom>
              <a:noFill/>
            </p:spPr>
            <p:txBody>
              <a:bodyPr wrap="square" lIns="179255" tIns="143404" rIns="179255" bIns="143404" rtlCol="0">
                <a:spAutoFit/>
              </a:bodyPr>
              <a:lstStyle>
                <a:defPPr>
                  <a:defRPr lang="en-US"/>
                </a:defPPr>
                <a:lvl1pPr marL="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323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647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97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9294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618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940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1264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8588" algn="l" defTabSz="91464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154">
                  <a:lnSpc>
                    <a:spcPct val="90000"/>
                  </a:lnSpc>
                  <a:spcAft>
                    <a:spcPts val="588"/>
                  </a:spcAft>
                  <a:defRPr/>
                </a:pPr>
                <a:r>
                  <a:rPr lang="en-US" sz="1567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  <a:latin typeface="Segoe UI Semilight"/>
                  </a:rPr>
                  <a:t>Send results to an ever-growing collection of services</a:t>
                </a:r>
              </a:p>
            </p:txBody>
          </p:sp>
        </p:grpSp>
      </p:grpSp>
      <p:pic>
        <p:nvPicPr>
          <p:cNvPr id="38" name="Picture 2" descr="https://global.azurebootcamp.net/wp-content/uploads/2018/09/logo-2019-250x222.png">
            <a:extLst>
              <a:ext uri="{FF2B5EF4-FFF2-40B4-BE49-F238E27FC236}">
                <a16:creationId xmlns:a16="http://schemas.microsoft.com/office/drawing/2014/main" id="{8E23E953-2208-4ACB-9F00-DC89D9B6D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27" y="-138011"/>
            <a:ext cx="1517423" cy="134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6256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7B70-74F4-DA40-84CA-561F504B7EB7}" type="slidenum">
              <a:rPr lang="de-DE" smtClean="0"/>
              <a:t>4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1840597" y="351299"/>
            <a:ext cx="8569495" cy="443198"/>
          </a:xfrm>
        </p:spPr>
        <p:txBody>
          <a:bodyPr/>
          <a:lstStyle/>
          <a:p>
            <a:r>
              <a:rPr lang="de-DE" dirty="0" err="1"/>
              <a:t>Azure</a:t>
            </a:r>
            <a:r>
              <a:rPr lang="de-DE" dirty="0"/>
              <a:t> </a:t>
            </a:r>
            <a:r>
              <a:rPr lang="de-DE" dirty="0" err="1"/>
              <a:t>Functions</a:t>
            </a:r>
            <a:endParaRPr lang="de-DE" dirty="0"/>
          </a:p>
        </p:txBody>
      </p:sp>
      <p:pic>
        <p:nvPicPr>
          <p:cNvPr id="38" name="Picture 2" descr="https://global.azurebootcamp.net/wp-content/uploads/2018/09/logo-2019-250x222.png">
            <a:extLst>
              <a:ext uri="{FF2B5EF4-FFF2-40B4-BE49-F238E27FC236}">
                <a16:creationId xmlns:a16="http://schemas.microsoft.com/office/drawing/2014/main" id="{8E23E953-2208-4ACB-9F00-DC89D9B6D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27" y="-138011"/>
            <a:ext cx="1517423" cy="134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platzhalter 11">
            <a:extLst>
              <a:ext uri="{FF2B5EF4-FFF2-40B4-BE49-F238E27FC236}">
                <a16:creationId xmlns:a16="http://schemas.microsoft.com/office/drawing/2014/main" id="{77FFEEF2-2641-400C-9963-FBB3FD284094}"/>
              </a:ext>
            </a:extLst>
          </p:cNvPr>
          <p:cNvSpPr txBox="1">
            <a:spLocks/>
          </p:cNvSpPr>
          <p:nvPr/>
        </p:nvSpPr>
        <p:spPr>
          <a:xfrm>
            <a:off x="1294154" y="1303787"/>
            <a:ext cx="9766877" cy="577714"/>
          </a:xfrm>
          <a:prstGeom prst="rect">
            <a:avLst/>
          </a:prstGeom>
          <a:solidFill>
            <a:srgbClr val="003356">
              <a:alpha val="90000"/>
            </a:srgbClr>
          </a:solidFill>
          <a:ln>
            <a:noFill/>
          </a:ln>
        </p:spPr>
        <p:txBody>
          <a:bodyPr/>
          <a:lstStyle>
            <a:lvl1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None/>
              <a:tabLst/>
              <a:defRPr lang="de-DE" sz="200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None/>
              <a:defRPr lang="de-DE" sz="2000" b="0" kern="1200" cap="all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355600" indent="-3556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Char char="Ò"/>
              <a:defRPr lang="de-DE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725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969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747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</a:rPr>
              <a:t>Welche Möglichkeiten bieten sie?</a:t>
            </a:r>
          </a:p>
        </p:txBody>
      </p:sp>
      <p:sp>
        <p:nvSpPr>
          <p:cNvPr id="37" name="Inhaltsplatzhalter 12">
            <a:extLst>
              <a:ext uri="{FF2B5EF4-FFF2-40B4-BE49-F238E27FC236}">
                <a16:creationId xmlns:a16="http://schemas.microsoft.com/office/drawing/2014/main" id="{A17D3C4E-851F-46D4-B2BB-8B56CF4560B7}"/>
              </a:ext>
            </a:extLst>
          </p:cNvPr>
          <p:cNvSpPr txBox="1">
            <a:spLocks/>
          </p:cNvSpPr>
          <p:nvPr/>
        </p:nvSpPr>
        <p:spPr>
          <a:xfrm>
            <a:off x="1294155" y="2047813"/>
            <a:ext cx="9766877" cy="4040038"/>
          </a:xfrm>
          <a:prstGeom prst="rect">
            <a:avLst/>
          </a:prstGeom>
          <a:solidFill>
            <a:srgbClr val="FCFBFD">
              <a:alpha val="90000"/>
            </a:srgbClr>
          </a:solidFill>
        </p:spPr>
        <p:txBody>
          <a:bodyPr vert="horz" wrap="square" lIns="216050" tIns="216000" rIns="288067" bIns="0" rtlCol="0">
            <a:normAutofit/>
          </a:bodyPr>
          <a:lstStyle>
            <a:lvl1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None/>
              <a:tabLst/>
              <a:defRPr lang="de-DE" sz="200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None/>
              <a:defRPr lang="de-DE" sz="2000" b="0" kern="1200" cap="all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355600" indent="-3556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Char char="Ò"/>
              <a:defRPr lang="de-DE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725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969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747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Auf Basis von „Triggern“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Verarbeiten von Daten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Integrieren von Systemen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(Internet of Things, IoT)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Simple APIs und Microservices</a:t>
            </a:r>
          </a:p>
        </p:txBody>
      </p:sp>
    </p:spTree>
    <p:extLst>
      <p:ext uri="{BB962C8B-B14F-4D97-AF65-F5344CB8AC3E}">
        <p14:creationId xmlns:p14="http://schemas.microsoft.com/office/powerpoint/2010/main" val="554773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7B70-74F4-DA40-84CA-561F504B7EB7}" type="slidenum">
              <a:rPr lang="de-DE" smtClean="0"/>
              <a:t>5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1840597" y="351299"/>
            <a:ext cx="8569495" cy="443198"/>
          </a:xfrm>
        </p:spPr>
        <p:txBody>
          <a:bodyPr/>
          <a:lstStyle/>
          <a:p>
            <a:r>
              <a:rPr lang="de-DE" dirty="0" err="1"/>
              <a:t>Azure</a:t>
            </a:r>
            <a:r>
              <a:rPr lang="de-DE" dirty="0"/>
              <a:t> </a:t>
            </a:r>
            <a:r>
              <a:rPr lang="de-DE" dirty="0" err="1"/>
              <a:t>Functions</a:t>
            </a:r>
            <a:endParaRPr lang="de-DE" dirty="0"/>
          </a:p>
        </p:txBody>
      </p:sp>
      <p:pic>
        <p:nvPicPr>
          <p:cNvPr id="38" name="Picture 2" descr="https://global.azurebootcamp.net/wp-content/uploads/2018/09/logo-2019-250x222.png">
            <a:extLst>
              <a:ext uri="{FF2B5EF4-FFF2-40B4-BE49-F238E27FC236}">
                <a16:creationId xmlns:a16="http://schemas.microsoft.com/office/drawing/2014/main" id="{8E23E953-2208-4ACB-9F00-DC89D9B6D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27" y="-138011"/>
            <a:ext cx="1517423" cy="134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platzhalter 11">
            <a:extLst>
              <a:ext uri="{FF2B5EF4-FFF2-40B4-BE49-F238E27FC236}">
                <a16:creationId xmlns:a16="http://schemas.microsoft.com/office/drawing/2014/main" id="{77FFEEF2-2641-400C-9963-FBB3FD284094}"/>
              </a:ext>
            </a:extLst>
          </p:cNvPr>
          <p:cNvSpPr txBox="1">
            <a:spLocks/>
          </p:cNvSpPr>
          <p:nvPr/>
        </p:nvSpPr>
        <p:spPr>
          <a:xfrm>
            <a:off x="1294154" y="1303787"/>
            <a:ext cx="9766877" cy="577714"/>
          </a:xfrm>
          <a:prstGeom prst="rect">
            <a:avLst/>
          </a:prstGeom>
          <a:solidFill>
            <a:srgbClr val="003356">
              <a:alpha val="90000"/>
            </a:srgbClr>
          </a:solidFill>
          <a:ln>
            <a:noFill/>
          </a:ln>
        </p:spPr>
        <p:txBody>
          <a:bodyPr/>
          <a:lstStyle>
            <a:lvl1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None/>
              <a:tabLst/>
              <a:defRPr lang="de-DE" sz="200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None/>
              <a:defRPr lang="de-DE" sz="2000" b="0" kern="1200" cap="all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355600" indent="-3556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Char char="Ò"/>
              <a:defRPr lang="de-DE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725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969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747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</a:rPr>
              <a:t>Trigger</a:t>
            </a:r>
          </a:p>
        </p:txBody>
      </p:sp>
      <p:sp>
        <p:nvSpPr>
          <p:cNvPr id="37" name="Inhaltsplatzhalter 12">
            <a:extLst>
              <a:ext uri="{FF2B5EF4-FFF2-40B4-BE49-F238E27FC236}">
                <a16:creationId xmlns:a16="http://schemas.microsoft.com/office/drawing/2014/main" id="{A17D3C4E-851F-46D4-B2BB-8B56CF4560B7}"/>
              </a:ext>
            </a:extLst>
          </p:cNvPr>
          <p:cNvSpPr txBox="1">
            <a:spLocks/>
          </p:cNvSpPr>
          <p:nvPr/>
        </p:nvSpPr>
        <p:spPr>
          <a:xfrm>
            <a:off x="1294156" y="2047813"/>
            <a:ext cx="4803432" cy="4040038"/>
          </a:xfrm>
          <a:prstGeom prst="rect">
            <a:avLst/>
          </a:prstGeom>
          <a:solidFill>
            <a:srgbClr val="FCFBFD">
              <a:alpha val="90000"/>
            </a:srgbClr>
          </a:solidFill>
        </p:spPr>
        <p:txBody>
          <a:bodyPr vert="horz" wrap="square" lIns="216050" tIns="216000" rIns="288067" bIns="0" rtlCol="0">
            <a:normAutofit/>
          </a:bodyPr>
          <a:lstStyle>
            <a:lvl1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None/>
              <a:tabLst/>
              <a:defRPr lang="de-DE" sz="200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None/>
              <a:defRPr lang="de-DE" sz="2000" b="0" kern="1200" cap="all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355600" indent="-3556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Char char="Ò"/>
              <a:defRPr lang="de-DE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725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969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747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HTTPTrigger</a:t>
            </a:r>
            <a:r>
              <a:rPr lang="de-DE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TimerTrigger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CosmosDBTrigger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BlobTrigger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QueueTrigger</a:t>
            </a:r>
            <a:endParaRPr lang="de-DE" dirty="0"/>
          </a:p>
          <a:p>
            <a:endParaRPr lang="de-DE" u="sng" dirty="0"/>
          </a:p>
        </p:txBody>
      </p:sp>
      <p:sp>
        <p:nvSpPr>
          <p:cNvPr id="7" name="Inhaltsplatzhalter 12">
            <a:extLst>
              <a:ext uri="{FF2B5EF4-FFF2-40B4-BE49-F238E27FC236}">
                <a16:creationId xmlns:a16="http://schemas.microsoft.com/office/drawing/2014/main" id="{8DBDE846-9C83-4970-B973-F19429CFB0F5}"/>
              </a:ext>
            </a:extLst>
          </p:cNvPr>
          <p:cNvSpPr txBox="1">
            <a:spLocks/>
          </p:cNvSpPr>
          <p:nvPr/>
        </p:nvSpPr>
        <p:spPr>
          <a:xfrm>
            <a:off x="6097587" y="2047813"/>
            <a:ext cx="4963444" cy="4040038"/>
          </a:xfrm>
          <a:prstGeom prst="rect">
            <a:avLst/>
          </a:prstGeom>
          <a:solidFill>
            <a:srgbClr val="FCFBFD">
              <a:alpha val="90000"/>
            </a:srgbClr>
          </a:solidFill>
        </p:spPr>
        <p:txBody>
          <a:bodyPr vert="horz" wrap="square" lIns="216050" tIns="216000" rIns="288067" bIns="0" rtlCol="0">
            <a:normAutofit/>
          </a:bodyPr>
          <a:lstStyle>
            <a:lvl1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None/>
              <a:tabLst/>
              <a:defRPr lang="de-DE" sz="2000" kern="1200" cap="none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None/>
              <a:defRPr lang="de-DE" sz="2000" b="0" kern="1200" cap="all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355600" indent="-3556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3" panose="05040102010807070707" pitchFamily="18" charset="2"/>
              <a:buChar char="Ò"/>
              <a:defRPr lang="de-DE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725" indent="-182563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969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74738" indent="-17780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76325" indent="-184150" algn="l" defTabSz="806501" rtl="0" eaLnBrk="1" latinLnBrk="0" hangingPunct="1">
              <a:spcBef>
                <a:spcPct val="20000"/>
              </a:spcBef>
              <a:buClr>
                <a:schemeClr val="accent1"/>
              </a:buClr>
              <a:buFont typeface="Symbol" panose="05050102010706020507" pitchFamily="18" charset="2"/>
              <a:buChar char="-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EventGridTrigger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EventHubTrigger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ServiceBusQueueTrigger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ServiceBusTopicTrigger</a:t>
            </a:r>
            <a:endParaRPr lang="de-DE" dirty="0"/>
          </a:p>
          <a:p>
            <a:endParaRPr lang="de-DE" u="sng" dirty="0"/>
          </a:p>
        </p:txBody>
      </p:sp>
    </p:spTree>
    <p:extLst>
      <p:ext uri="{BB962C8B-B14F-4D97-AF65-F5344CB8AC3E}">
        <p14:creationId xmlns:p14="http://schemas.microsoft.com/office/powerpoint/2010/main" val="201179720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31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arvato Design 2016">
  <a:themeElements>
    <a:clrScheme name="aSys_Farben_2015_1">
      <a:dk1>
        <a:srgbClr val="000000"/>
      </a:dk1>
      <a:lt1>
        <a:srgbClr val="FFFFFF"/>
      </a:lt1>
      <a:dk2>
        <a:srgbClr val="646464"/>
      </a:dk2>
      <a:lt2>
        <a:srgbClr val="E5F1F7"/>
      </a:lt2>
      <a:accent1>
        <a:srgbClr val="0068A9"/>
      </a:accent1>
      <a:accent2>
        <a:srgbClr val="B2D6E8"/>
      </a:accent2>
      <a:accent3>
        <a:srgbClr val="002749"/>
      </a:accent3>
      <a:accent4>
        <a:srgbClr val="66ADD1"/>
      </a:accent4>
      <a:accent5>
        <a:srgbClr val="D0D0D0"/>
      </a:accent5>
      <a:accent6>
        <a:srgbClr val="B0C800"/>
      </a:accent6>
      <a:hlink>
        <a:srgbClr val="0068A9"/>
      </a:hlink>
      <a:folHlink>
        <a:srgbClr val="66ADD1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144000" tIns="144000" rIns="144000" bIns="144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 w="3175">
          <a:noFill/>
        </a:ln>
      </a:spPr>
      <a:bodyPr wrap="none" lIns="0" tIns="0" rIns="0" bIns="0" rtlCol="0">
        <a:spAutoFit/>
      </a:bodyPr>
      <a:lstStyle>
        <a:defPPr marL="342900" indent="-342900">
          <a:buClr>
            <a:schemeClr val="accent1"/>
          </a:buClr>
          <a:buSzPct val="85000"/>
          <a:buFont typeface="Wingdings 3" panose="05040102010807070707" pitchFamily="18" charset="2"/>
          <a:buChar char="Ò"/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Arvato_Systems_pp_master_16_9_EN.potx" id="{C15358C7-36B8-4C71-AB65-83B167847F4E}" vid="{F78AC6FC-412A-431A-883D-BBA5B492A441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prache xmlns="e8f258e1-650f-407e-a44e-592734729219">DE/EN</Sprache>
    <b1d66cc663ca419ba515713d76b6cf38 xmlns="0c589181-3102-4f7a-9ad9-53ffd193eea4" xsi:nil="true"/>
    <TaxCatchAll xmlns="e8f258e1-650f-407e-a44e-592734729219"/>
    <TaxKeywordTaxHTField xmlns="e8f258e1-650f-407e-a44e-592734729219">
      <Terms xmlns="http://schemas.microsoft.com/office/infopath/2007/PartnerControls"/>
    </TaxKeywordTaxHTField>
    <SharedWithUsers xmlns="e8f258e1-650f-407e-a44e-592734729219">
      <UserInfo>
        <DisplayName>Stemerdink, Peter, NMU-S</DisplayName>
        <AccountId>407</AccountId>
        <AccountType/>
      </UserInfo>
      <UserInfo>
        <DisplayName>Dartsch, Marko, NMD-O5</DisplayName>
        <AccountId>4156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5F7E4412A5CB154EAE034F6F1F8A2B95" ma:contentTypeVersion="14" ma:contentTypeDescription="Create a new document." ma:contentTypeScope="" ma:versionID="abd8de4b62773021d19471a85b4ff27a">
  <xsd:schema xmlns:xsd="http://www.w3.org/2001/XMLSchema" xmlns:xs="http://www.w3.org/2001/XMLSchema" xmlns:p="http://schemas.microsoft.com/office/2006/metadata/properties" xmlns:ns2="e8f258e1-650f-407e-a44e-592734729219" xmlns:ns3="0c589181-3102-4f7a-9ad9-53ffd193eea4" targetNamespace="http://schemas.microsoft.com/office/2006/metadata/properties" ma:root="true" ma:fieldsID="33a49c9e4b906f08b2fe936a8b29a851" ns2:_="" ns3:_="">
    <xsd:import namespace="e8f258e1-650f-407e-a44e-592734729219"/>
    <xsd:import namespace="0c589181-3102-4f7a-9ad9-53ffd193eea4"/>
    <xsd:element name="properties">
      <xsd:complexType>
        <xsd:sequence>
          <xsd:element name="documentManagement">
            <xsd:complexType>
              <xsd:all>
                <xsd:element ref="ns2:Sprache" minOccurs="0"/>
                <xsd:element ref="ns2:TaxKeywordTaxHTField" minOccurs="0"/>
                <xsd:element ref="ns2:TaxCatchAll" minOccurs="0"/>
                <xsd:element ref="ns3:b1d66cc663ca419ba515713d76b6cf38" minOccurs="0"/>
                <xsd:element ref="ns3:MediaServiceMetadata" minOccurs="0"/>
                <xsd:element ref="ns3:MediaServiceFastMetadata" minOccurs="0"/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f258e1-650f-407e-a44e-592734729219" elementFormDefault="qualified">
    <xsd:import namespace="http://schemas.microsoft.com/office/2006/documentManagement/types"/>
    <xsd:import namespace="http://schemas.microsoft.com/office/infopath/2007/PartnerControls"/>
    <xsd:element name="Sprache" ma:index="2" nillable="true" ma:displayName="Sprache" ma:default="DE" ma:format="RadioButtons" ma:internalName="Sprache" ma:readOnly="false">
      <xsd:simpleType>
        <xsd:restriction base="dms:Choice">
          <xsd:enumeration value="DE"/>
          <xsd:enumeration value="EN"/>
          <xsd:enumeration value="DE/EN"/>
        </xsd:restriction>
      </xsd:simpleType>
    </xsd:element>
    <xsd:element name="TaxKeywordTaxHTField" ma:index="10" nillable="true" ma:taxonomy="true" ma:internalName="TaxKeywordTaxHTField" ma:taxonomyFieldName="TaxKeyword" ma:displayName="Tags" ma:fieldId="{23f27201-bee3-471e-b2e7-b64fd8b7ca38}" ma:taxonomyMulti="true" ma:sspId="65881c09-cf89-46b6-95b9-73984ece9c2b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11" nillable="true" ma:displayName="Taxonomy Catch All Column" ma:hidden="true" ma:list="{609faf26-6da5-4a51-b4c5-0e01a306164d}" ma:internalName="TaxCatchAll" ma:showField="CatchAllData" ma:web="e8f258e1-650f-407e-a44e-59273472921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Freigegeben für" ma:SearchPeopleOnly="false" ma:SharePointGroup="0" ma:internalName="SharedWithUsers" ma:readOnly="tru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589181-3102-4f7a-9ad9-53ffd193eea4" elementFormDefault="qualified">
    <xsd:import namespace="http://schemas.microsoft.com/office/2006/documentManagement/types"/>
    <xsd:import namespace="http://schemas.microsoft.com/office/infopath/2007/PartnerControls"/>
    <xsd:element name="b1d66cc663ca419ba515713d76b6cf38" ma:index="12" nillable="true" ma:displayName="Market Unit_0" ma:hidden="true" ma:internalName="b1d66cc663ca419ba515713d76b6cf38" ma:readOnly="false">
      <xsd:simpleType>
        <xsd:restriction base="dms:Note"/>
      </xsd:simpleType>
    </xsd:element>
    <xsd:element name="MediaServiceMetadata" ma:index="14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Inhaltstyp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0c589181-3102-4f7a-9ad9-53ffd193eea4"/>
    <ds:schemaRef ds:uri="e8f258e1-650f-407e-a44e-592734729219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1617D2-3FB5-46E8-83E7-EEA3CBF53A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f258e1-650f-407e-a44e-592734729219"/>
    <ds:schemaRef ds:uri="0c589181-3102-4f7a-9ad9-53ffd193eea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EN_Arvato_Systems_pp_Master_16_9</Template>
  <TotalTime>0</TotalTime>
  <Words>231</Words>
  <Application>Microsoft Office PowerPoint</Application>
  <PresentationFormat>Benutzerdefiniert</PresentationFormat>
  <Paragraphs>77</Paragraphs>
  <Slides>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1" baseType="lpstr">
      <vt:lpstr>Arial</vt:lpstr>
      <vt:lpstr>Calibri</vt:lpstr>
      <vt:lpstr>Segoe UI Semilight</vt:lpstr>
      <vt:lpstr>Symbol</vt:lpstr>
      <vt:lpstr>Wingdings 3</vt:lpstr>
      <vt:lpstr>arvato Design 2016</vt:lpstr>
      <vt:lpstr>Serverless</vt:lpstr>
      <vt:lpstr>Serverless</vt:lpstr>
      <vt:lpstr>Azure Functions</vt:lpstr>
      <vt:lpstr>Azure Functions</vt:lpstr>
      <vt:lpstr>Azure Functions</vt:lpstr>
    </vt:vector>
  </TitlesOfParts>
  <Company>Infrastructure Services Software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about the PowerPoint Master</dc:title>
  <dc:creator>Focke, Patrick, NMU-DSC</dc:creator>
  <cp:lastModifiedBy>Focke, Patrick, NMU-DSC</cp:lastModifiedBy>
  <cp:revision>10</cp:revision>
  <cp:lastPrinted>2016-09-22T13:23:28Z</cp:lastPrinted>
  <dcterms:created xsi:type="dcterms:W3CDTF">2019-04-24T08:56:20Z</dcterms:created>
  <dcterms:modified xsi:type="dcterms:W3CDTF">2019-04-25T13:12:57Z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0x0101005F7E4412A5CB154EAE034F6F1F8A2B95</vt:lpwstr>
  </property>
  <property fmtid="{D5CDD505-2E9C-101B-9397-08002B2CF9AE}" pid="3" name="_dlc_DocIdItemGuid">
    <vt:lpwstr>8584e6a5-8f1e-49f7-9b16-e58ba796537f</vt:lpwstr>
  </property>
  <property fmtid="{D5CDD505-2E9C-101B-9397-08002B2CF9AE}" pid="4" name="Market_x0020_Unit">
    <vt:lpwstr/>
  </property>
  <property fmtid="{D5CDD505-2E9C-101B-9397-08002B2CF9AE}" pid="5" name="Market Unit">
    <vt:lpwstr/>
  </property>
  <property fmtid="{D5CDD505-2E9C-101B-9397-08002B2CF9AE}" pid="6" name="ArticulateGUID">
    <vt:lpwstr>D9E40AEC-9A76-443F-B1FA-373054D408A1</vt:lpwstr>
  </property>
  <property fmtid="{D5CDD505-2E9C-101B-9397-08002B2CF9AE}" pid="7" name="ArticulatePath">
    <vt:lpwstr>Arvato_pp_master201608_16_9_EN_NEW_265Z</vt:lpwstr>
  </property>
  <property fmtid="{D5CDD505-2E9C-101B-9397-08002B2CF9AE}" pid="8" name="TaxKeyword">
    <vt:lpwstr/>
  </property>
  <property fmtid="{D5CDD505-2E9C-101B-9397-08002B2CF9AE}" pid="9" name="MSIP_Label_d1eb46ce-67e3-4023-9bb7-2cf97845c0ca_Enabled">
    <vt:lpwstr>True</vt:lpwstr>
  </property>
  <property fmtid="{D5CDD505-2E9C-101B-9397-08002B2CF9AE}" pid="10" name="MSIP_Label_d1eb46ce-67e3-4023-9bb7-2cf97845c0ca_SiteId">
    <vt:lpwstr>1ca8bd94-3c97-4fc6-8955-bad266b43f0b</vt:lpwstr>
  </property>
  <property fmtid="{D5CDD505-2E9C-101B-9397-08002B2CF9AE}" pid="11" name="MSIP_Label_d1eb46ce-67e3-4023-9bb7-2cf97845c0ca_Owner">
    <vt:lpwstr>patrick.focke@bertelsmann.de</vt:lpwstr>
  </property>
  <property fmtid="{D5CDD505-2E9C-101B-9397-08002B2CF9AE}" pid="12" name="MSIP_Label_d1eb46ce-67e3-4023-9bb7-2cf97845c0ca_SetDate">
    <vt:lpwstr>2019-04-24T08:56:39.0550075Z</vt:lpwstr>
  </property>
  <property fmtid="{D5CDD505-2E9C-101B-9397-08002B2CF9AE}" pid="13" name="MSIP_Label_d1eb46ce-67e3-4023-9bb7-2cf97845c0ca_Name">
    <vt:lpwstr>Business Standard</vt:lpwstr>
  </property>
  <property fmtid="{D5CDD505-2E9C-101B-9397-08002B2CF9AE}" pid="14" name="MSIP_Label_d1eb46ce-67e3-4023-9bb7-2cf97845c0ca_Application">
    <vt:lpwstr>Microsoft Azure Information Protection</vt:lpwstr>
  </property>
  <property fmtid="{D5CDD505-2E9C-101B-9397-08002B2CF9AE}" pid="15" name="MSIP_Label_d1eb46ce-67e3-4023-9bb7-2cf97845c0ca_Extended_MSFT_Method">
    <vt:lpwstr>Automatic</vt:lpwstr>
  </property>
  <property fmtid="{D5CDD505-2E9C-101B-9397-08002B2CF9AE}" pid="16" name="Sensitivity">
    <vt:lpwstr>Business Standard</vt:lpwstr>
  </property>
</Properties>
</file>

<file path=docProps/thumbnail.jpeg>
</file>